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notesMasterIdLst>
    <p:notesMasterId r:id="rId54"/>
  </p:notesMasterIdLst>
  <p:sldIdLst>
    <p:sldId id="258" r:id="rId5"/>
    <p:sldId id="342" r:id="rId6"/>
    <p:sldId id="345" r:id="rId7"/>
    <p:sldId id="347" r:id="rId8"/>
    <p:sldId id="346" r:id="rId9"/>
    <p:sldId id="343" r:id="rId10"/>
    <p:sldId id="372" r:id="rId11"/>
    <p:sldId id="277" r:id="rId12"/>
    <p:sldId id="260" r:id="rId13"/>
    <p:sldId id="349" r:id="rId14"/>
    <p:sldId id="350" r:id="rId15"/>
    <p:sldId id="351" r:id="rId16"/>
    <p:sldId id="354" r:id="rId17"/>
    <p:sldId id="355" r:id="rId18"/>
    <p:sldId id="279" r:id="rId19"/>
    <p:sldId id="352" r:id="rId20"/>
    <p:sldId id="353" r:id="rId21"/>
    <p:sldId id="292" r:id="rId22"/>
    <p:sldId id="371" r:id="rId23"/>
    <p:sldId id="370" r:id="rId24"/>
    <p:sldId id="373" r:id="rId25"/>
    <p:sldId id="366" r:id="rId26"/>
    <p:sldId id="367" r:id="rId27"/>
    <p:sldId id="364" r:id="rId28"/>
    <p:sldId id="280" r:id="rId29"/>
    <p:sldId id="288" r:id="rId30"/>
    <p:sldId id="310" r:id="rId31"/>
    <p:sldId id="315" r:id="rId32"/>
    <p:sldId id="316" r:id="rId33"/>
    <p:sldId id="299" r:id="rId34"/>
    <p:sldId id="298" r:id="rId35"/>
    <p:sldId id="301" r:id="rId36"/>
    <p:sldId id="303" r:id="rId37"/>
    <p:sldId id="311" r:id="rId38"/>
    <p:sldId id="307" r:id="rId39"/>
    <p:sldId id="305" r:id="rId40"/>
    <p:sldId id="306" r:id="rId41"/>
    <p:sldId id="300" r:id="rId42"/>
    <p:sldId id="313" r:id="rId43"/>
    <p:sldId id="314" r:id="rId44"/>
    <p:sldId id="286" r:id="rId45"/>
    <p:sldId id="287" r:id="rId46"/>
    <p:sldId id="368" r:id="rId47"/>
    <p:sldId id="356" r:id="rId48"/>
    <p:sldId id="357" r:id="rId49"/>
    <p:sldId id="369" r:id="rId50"/>
    <p:sldId id="359" r:id="rId51"/>
    <p:sldId id="360" r:id="rId52"/>
    <p:sldId id="362"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82B4"/>
    <a:srgbClr val="8B0000"/>
    <a:srgbClr val="FEF7EA"/>
    <a:srgbClr val="80ADC2"/>
    <a:srgbClr val="A6C3D0"/>
    <a:srgbClr val="E0ECF8"/>
    <a:srgbClr val="C2D9E8"/>
    <a:srgbClr val="ABE2F4"/>
    <a:srgbClr val="B4B4B4"/>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5572" autoAdjust="0"/>
  </p:normalViewPr>
  <p:slideViewPr>
    <p:cSldViewPr snapToGrid="0">
      <p:cViewPr varScale="1">
        <p:scale>
          <a:sx n="109" d="100"/>
          <a:sy n="109" d="100"/>
        </p:scale>
        <p:origin x="612"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s>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5358699-96A2-4827-9F09-8405B57E935A}" type="doc">
      <dgm:prSet loTypeId="urn:microsoft.com/office/officeart/2017/3/layout/DropPinTimeline" loCatId="process" qsTypeId="urn:microsoft.com/office/officeart/2005/8/quickstyle/simple2" qsCatId="simple" csTypeId="urn:microsoft.com/office/officeart/2005/8/colors/accent2_1" csCatId="accent2" phldr="1"/>
      <dgm:spPr/>
      <dgm:t>
        <a:bodyPr/>
        <a:lstStyle/>
        <a:p>
          <a:endParaRPr lang="en-US"/>
        </a:p>
      </dgm:t>
    </dgm:pt>
    <dgm:pt modelId="{3F260D92-AFCA-49C2-ADCB-FD6990878434}">
      <dgm:prSet/>
      <dgm:spPr/>
      <dgm:t>
        <a:bodyPr/>
        <a:lstStyle/>
        <a:p>
          <a:pPr>
            <a:defRPr b="1"/>
          </a:pPr>
          <a:r>
            <a:rPr lang="en-US"/>
            <a:t>1941</a:t>
          </a:r>
        </a:p>
      </dgm:t>
    </dgm:pt>
    <dgm:pt modelId="{7607AEBB-2EA9-4A68-816B-4B0585440F37}" type="parTrans" cxnId="{51F38AB7-6106-4874-BE84-32C3D47B3317}">
      <dgm:prSet/>
      <dgm:spPr/>
      <dgm:t>
        <a:bodyPr/>
        <a:lstStyle/>
        <a:p>
          <a:endParaRPr lang="en-US"/>
        </a:p>
      </dgm:t>
    </dgm:pt>
    <dgm:pt modelId="{9E2F7C60-1842-4D8A-9748-5203255FA8A4}" type="sibTrans" cxnId="{51F38AB7-6106-4874-BE84-32C3D47B3317}">
      <dgm:prSet/>
      <dgm:spPr/>
      <dgm:t>
        <a:bodyPr/>
        <a:lstStyle/>
        <a:p>
          <a:endParaRPr lang="en-US"/>
        </a:p>
      </dgm:t>
    </dgm:pt>
    <dgm:pt modelId="{7667813F-0EC6-4E00-8F8E-741DE949E817}">
      <dgm:prSet/>
      <dgm:spPr/>
      <dgm:t>
        <a:bodyPr/>
        <a:lstStyle/>
        <a:p>
          <a:r>
            <a:rPr lang="en-US"/>
            <a:t>First required in 1941 as a two-page form disclosing major donors</a:t>
          </a:r>
          <a:br>
            <a:rPr lang="en-US"/>
          </a:br>
          <a:endParaRPr lang="en-US"/>
        </a:p>
      </dgm:t>
    </dgm:pt>
    <dgm:pt modelId="{7665684C-2D57-4478-A21B-7F1704994B6B}" type="parTrans" cxnId="{B1E72C3D-92DF-44A5-8A0A-9BB70573B5D9}">
      <dgm:prSet/>
      <dgm:spPr/>
      <dgm:t>
        <a:bodyPr/>
        <a:lstStyle/>
        <a:p>
          <a:endParaRPr lang="en-US"/>
        </a:p>
      </dgm:t>
    </dgm:pt>
    <dgm:pt modelId="{81C963B3-628D-41A5-85E0-D71DD6CBB206}" type="sibTrans" cxnId="{B1E72C3D-92DF-44A5-8A0A-9BB70573B5D9}">
      <dgm:prSet/>
      <dgm:spPr/>
      <dgm:t>
        <a:bodyPr/>
        <a:lstStyle/>
        <a:p>
          <a:endParaRPr lang="en-US"/>
        </a:p>
      </dgm:t>
    </dgm:pt>
    <dgm:pt modelId="{848B9F96-44BE-440A-A9FF-1070D0F9FD87}">
      <dgm:prSet/>
      <dgm:spPr/>
      <dgm:t>
        <a:bodyPr/>
        <a:lstStyle/>
        <a:p>
          <a:pPr>
            <a:defRPr b="1"/>
          </a:pPr>
          <a:r>
            <a:rPr lang="en-US" dirty="0"/>
            <a:t>Revisions and Evolution</a:t>
          </a:r>
        </a:p>
      </dgm:t>
    </dgm:pt>
    <dgm:pt modelId="{91D48E1E-AD90-4554-B33F-2AE338E1C629}" type="parTrans" cxnId="{576EC5B7-6CD9-48F7-9042-B88E7BBF7906}">
      <dgm:prSet/>
      <dgm:spPr/>
      <dgm:t>
        <a:bodyPr/>
        <a:lstStyle/>
        <a:p>
          <a:endParaRPr lang="en-US"/>
        </a:p>
      </dgm:t>
    </dgm:pt>
    <dgm:pt modelId="{6A1C44FB-975B-4C3B-A15E-D6B64725C079}" type="sibTrans" cxnId="{576EC5B7-6CD9-48F7-9042-B88E7BBF7906}">
      <dgm:prSet/>
      <dgm:spPr/>
      <dgm:t>
        <a:bodyPr/>
        <a:lstStyle/>
        <a:p>
          <a:endParaRPr lang="en-US"/>
        </a:p>
      </dgm:t>
    </dgm:pt>
    <dgm:pt modelId="{2D633866-C2FB-4B36-AA10-4EC7A8AEB022}">
      <dgm:prSet/>
      <dgm:spPr/>
      <dgm:t>
        <a:bodyPr/>
        <a:lstStyle/>
        <a:p>
          <a:r>
            <a:rPr lang="en-US" dirty="0"/>
            <a:t>Revised in 1947, 1976, 2000, 2007, &amp; 2012</a:t>
          </a:r>
          <a:br>
            <a:rPr lang="en-US" dirty="0"/>
          </a:br>
          <a:endParaRPr lang="en-US" dirty="0"/>
        </a:p>
      </dgm:t>
    </dgm:pt>
    <dgm:pt modelId="{5145E238-3D0E-437C-A538-BF8A97239EF9}" type="parTrans" cxnId="{11E90F95-B08F-4BA5-89EA-03FF74508D98}">
      <dgm:prSet/>
      <dgm:spPr/>
      <dgm:t>
        <a:bodyPr/>
        <a:lstStyle/>
        <a:p>
          <a:endParaRPr lang="en-US"/>
        </a:p>
      </dgm:t>
    </dgm:pt>
    <dgm:pt modelId="{A01A0289-6E1C-4C3C-8C9C-C14912CCE47E}" type="sibTrans" cxnId="{11E90F95-B08F-4BA5-89EA-03FF74508D98}">
      <dgm:prSet/>
      <dgm:spPr/>
      <dgm:t>
        <a:bodyPr/>
        <a:lstStyle/>
        <a:p>
          <a:endParaRPr lang="en-US"/>
        </a:p>
      </dgm:t>
    </dgm:pt>
    <dgm:pt modelId="{51EAD09D-45BF-44DA-9F8F-819E3D0597F5}">
      <dgm:prSet/>
      <dgm:spPr/>
      <dgm:t>
        <a:bodyPr/>
        <a:lstStyle/>
        <a:p>
          <a:pPr>
            <a:defRPr b="1"/>
          </a:pPr>
          <a:r>
            <a:rPr lang="en-US" dirty="0"/>
            <a:t>Now</a:t>
          </a:r>
        </a:p>
      </dgm:t>
    </dgm:pt>
    <dgm:pt modelId="{C599852E-3295-4849-8A5E-F98EEFF1D8B0}" type="parTrans" cxnId="{3435F905-A891-4FED-B913-73377FE04E99}">
      <dgm:prSet/>
      <dgm:spPr/>
      <dgm:t>
        <a:bodyPr/>
        <a:lstStyle/>
        <a:p>
          <a:endParaRPr lang="en-US"/>
        </a:p>
      </dgm:t>
    </dgm:pt>
    <dgm:pt modelId="{CABDFCF3-19E4-4406-8073-2C7F9DA13249}" type="sibTrans" cxnId="{3435F905-A891-4FED-B913-73377FE04E99}">
      <dgm:prSet/>
      <dgm:spPr/>
      <dgm:t>
        <a:bodyPr/>
        <a:lstStyle/>
        <a:p>
          <a:endParaRPr lang="en-US"/>
        </a:p>
      </dgm:t>
    </dgm:pt>
    <dgm:pt modelId="{BC355757-1112-4EF1-817E-5D0DE8F8BD86}">
      <dgm:prSet/>
      <dgm:spPr/>
      <dgm:t>
        <a:bodyPr/>
        <a:lstStyle/>
        <a:p>
          <a:r>
            <a:rPr lang="en-US" dirty="0"/>
            <a:t>includes revenues, expenditures, corporate governance, key employees, grants, political activities, and much more.</a:t>
          </a:r>
        </a:p>
      </dgm:t>
    </dgm:pt>
    <dgm:pt modelId="{E433F8F1-7BAE-4F1B-92AD-436D1D90DC1C}" type="parTrans" cxnId="{7A583DEE-91DE-4874-B419-5E8125A59392}">
      <dgm:prSet/>
      <dgm:spPr/>
      <dgm:t>
        <a:bodyPr/>
        <a:lstStyle/>
        <a:p>
          <a:endParaRPr lang="en-US"/>
        </a:p>
      </dgm:t>
    </dgm:pt>
    <dgm:pt modelId="{70F01CC9-387B-4FC8-AA79-F5716B013D81}" type="sibTrans" cxnId="{7A583DEE-91DE-4874-B419-5E8125A59392}">
      <dgm:prSet/>
      <dgm:spPr/>
      <dgm:t>
        <a:bodyPr/>
        <a:lstStyle/>
        <a:p>
          <a:endParaRPr lang="en-US"/>
        </a:p>
      </dgm:t>
    </dgm:pt>
    <dgm:pt modelId="{6E5EA903-1171-458E-A471-5061631A1F53}">
      <dgm:prSet/>
      <dgm:spPr/>
      <dgm:t>
        <a:bodyPr/>
        <a:lstStyle/>
        <a:p>
          <a:pPr>
            <a:defRPr b="1"/>
          </a:pPr>
          <a:r>
            <a:rPr lang="en-US" dirty="0"/>
            <a:t>2010: Electronic Filing</a:t>
          </a:r>
        </a:p>
      </dgm:t>
    </dgm:pt>
    <dgm:pt modelId="{8F327895-0068-45DB-95B5-6FF6A1A39414}" type="parTrans" cxnId="{5BB1CA7D-E106-4A41-A0AB-FAEF0DAD9860}">
      <dgm:prSet/>
      <dgm:spPr/>
      <dgm:t>
        <a:bodyPr/>
        <a:lstStyle/>
        <a:p>
          <a:endParaRPr lang="en-US"/>
        </a:p>
      </dgm:t>
    </dgm:pt>
    <dgm:pt modelId="{BE221ADE-7D3B-4C1B-9515-F6FC49EA1359}" type="sibTrans" cxnId="{5BB1CA7D-E106-4A41-A0AB-FAEF0DAD9860}">
      <dgm:prSet/>
      <dgm:spPr/>
      <dgm:t>
        <a:bodyPr/>
        <a:lstStyle/>
        <a:p>
          <a:endParaRPr lang="en-US"/>
        </a:p>
      </dgm:t>
    </dgm:pt>
    <dgm:pt modelId="{F6DD4B5C-2939-4A8E-9310-B9266A22534A}" type="pres">
      <dgm:prSet presAssocID="{05358699-96A2-4827-9F09-8405B57E935A}" presName="root" presStyleCnt="0">
        <dgm:presLayoutVars>
          <dgm:chMax/>
          <dgm:chPref/>
          <dgm:animLvl val="lvl"/>
        </dgm:presLayoutVars>
      </dgm:prSet>
      <dgm:spPr/>
    </dgm:pt>
    <dgm:pt modelId="{7F477D63-F5EA-4F48-BAD4-6995EE7654C0}" type="pres">
      <dgm:prSet presAssocID="{05358699-96A2-4827-9F09-8405B57E935A}" presName="divider" presStyleLbl="fgAcc1" presStyleIdx="0" presStyleCnt="5"/>
      <dgm:spPr>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gm:spPr>
    </dgm:pt>
    <dgm:pt modelId="{55012E6E-5280-48A9-ACB9-35140F489EE1}" type="pres">
      <dgm:prSet presAssocID="{05358699-96A2-4827-9F09-8405B57E935A}" presName="nodes" presStyleCnt="0">
        <dgm:presLayoutVars>
          <dgm:chMax/>
          <dgm:chPref/>
          <dgm:animLvl val="lvl"/>
        </dgm:presLayoutVars>
      </dgm:prSet>
      <dgm:spPr/>
    </dgm:pt>
    <dgm:pt modelId="{E5B1A4D5-D4F7-45C5-A17E-96C2638BE114}" type="pres">
      <dgm:prSet presAssocID="{3F260D92-AFCA-49C2-ADCB-FD6990878434}" presName="composite" presStyleCnt="0"/>
      <dgm:spPr/>
    </dgm:pt>
    <dgm:pt modelId="{AF72DE0B-4177-4F65-B188-2C51A839FCF3}" type="pres">
      <dgm:prSet presAssocID="{3F260D92-AFCA-49C2-ADCB-FD6990878434}" presName="ConnectorPoint" presStyleLbl="lnNode1" presStyleIdx="0" presStyleCnt="4"/>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80CE5AF2-4697-4E90-8E30-41A0607CE36B}" type="pres">
      <dgm:prSet presAssocID="{3F260D92-AFCA-49C2-ADCB-FD6990878434}" presName="DropPinPlaceHolder" presStyleCnt="0"/>
      <dgm:spPr/>
    </dgm:pt>
    <dgm:pt modelId="{29C74B58-5954-4AEC-A02D-709DA5936D48}" type="pres">
      <dgm:prSet presAssocID="{3F260D92-AFCA-49C2-ADCB-FD6990878434}" presName="DropPin" presStyleLbl="alignNode1" presStyleIdx="0" presStyleCnt="4"/>
      <dgm:spPr/>
    </dgm:pt>
    <dgm:pt modelId="{C9811132-8645-4063-90FA-C67F100BBD82}" type="pres">
      <dgm:prSet presAssocID="{3F260D92-AFCA-49C2-ADCB-FD6990878434}" presName="Ellipse" presStyleLbl="fgAcc1" presStyleIdx="1" presStyleCnt="5"/>
      <dgm:spPr>
        <a:solidFill>
          <a:schemeClr val="accent2">
            <a:alpha val="90000"/>
            <a:tint val="40000"/>
            <a:hueOff val="0"/>
            <a:satOff val="0"/>
            <a:lumOff val="0"/>
            <a:alphaOff val="0"/>
          </a:schemeClr>
        </a:solidFill>
        <a:ln w="12700" cap="flat" cmpd="sng" algn="ctr">
          <a:noFill/>
          <a:prstDash val="solid"/>
          <a:miter lim="800000"/>
        </a:ln>
        <a:effectLst/>
      </dgm:spPr>
    </dgm:pt>
    <dgm:pt modelId="{235B1D08-30B9-413A-9C94-CCF7C32243E8}" type="pres">
      <dgm:prSet presAssocID="{3F260D92-AFCA-49C2-ADCB-FD6990878434}" presName="L2TextContainer" presStyleLbl="revTx" presStyleIdx="0" presStyleCnt="8">
        <dgm:presLayoutVars>
          <dgm:bulletEnabled val="1"/>
        </dgm:presLayoutVars>
      </dgm:prSet>
      <dgm:spPr/>
    </dgm:pt>
    <dgm:pt modelId="{EFA3DD84-444D-4D37-A0A3-7975E6E3E478}" type="pres">
      <dgm:prSet presAssocID="{3F260D92-AFCA-49C2-ADCB-FD6990878434}" presName="L1TextContainer" presStyleLbl="revTx" presStyleIdx="1" presStyleCnt="8">
        <dgm:presLayoutVars>
          <dgm:chMax val="1"/>
          <dgm:chPref val="1"/>
          <dgm:bulletEnabled val="1"/>
        </dgm:presLayoutVars>
      </dgm:prSet>
      <dgm:spPr/>
    </dgm:pt>
    <dgm:pt modelId="{CB1F200B-7A12-4ACF-9D20-00377A593B98}" type="pres">
      <dgm:prSet presAssocID="{3F260D92-AFCA-49C2-ADCB-FD6990878434}" presName="ConnectLine" presStyleLbl="sibTrans1D1" presStyleIdx="0" presStyleCnt="4"/>
      <dgm:spPr>
        <a:noFill/>
        <a:ln w="12700" cap="flat" cmpd="sng" algn="ctr">
          <a:solidFill>
            <a:schemeClr val="accent2">
              <a:hueOff val="0"/>
              <a:satOff val="0"/>
              <a:lumOff val="0"/>
              <a:alphaOff val="0"/>
            </a:schemeClr>
          </a:solidFill>
          <a:prstDash val="dash"/>
          <a:miter lim="800000"/>
        </a:ln>
        <a:effectLst/>
      </dgm:spPr>
    </dgm:pt>
    <dgm:pt modelId="{369D37DD-A82A-495F-BAE6-11F7068D64BD}" type="pres">
      <dgm:prSet presAssocID="{3F260D92-AFCA-49C2-ADCB-FD6990878434}" presName="EmptyPlaceHolder" presStyleCnt="0"/>
      <dgm:spPr/>
    </dgm:pt>
    <dgm:pt modelId="{279FD3AD-C7F1-4325-86AC-B7AFBE4C7D9D}" type="pres">
      <dgm:prSet presAssocID="{9E2F7C60-1842-4D8A-9748-5203255FA8A4}" presName="spaceBetweenRectangles" presStyleCnt="0"/>
      <dgm:spPr/>
    </dgm:pt>
    <dgm:pt modelId="{AAE1A518-6348-48F2-8F40-07419CA1393D}" type="pres">
      <dgm:prSet presAssocID="{848B9F96-44BE-440A-A9FF-1070D0F9FD87}" presName="composite" presStyleCnt="0"/>
      <dgm:spPr/>
    </dgm:pt>
    <dgm:pt modelId="{A85B934E-58E9-4E1D-85E5-0FEFE02FD131}" type="pres">
      <dgm:prSet presAssocID="{848B9F96-44BE-440A-A9FF-1070D0F9FD87}" presName="ConnectorPoint" presStyleLbl="lnNode1" presStyleIdx="1" presStyleCnt="4"/>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60EAAFA9-239C-4ED6-953B-6541B4F5D240}" type="pres">
      <dgm:prSet presAssocID="{848B9F96-44BE-440A-A9FF-1070D0F9FD87}" presName="DropPinPlaceHolder" presStyleCnt="0"/>
      <dgm:spPr/>
    </dgm:pt>
    <dgm:pt modelId="{815A9BED-B405-4F67-AE37-CFF6E4016290}" type="pres">
      <dgm:prSet presAssocID="{848B9F96-44BE-440A-A9FF-1070D0F9FD87}" presName="DropPin" presStyleLbl="alignNode1" presStyleIdx="1" presStyleCnt="4"/>
      <dgm:spPr/>
    </dgm:pt>
    <dgm:pt modelId="{ACF01DFA-2218-40BC-9B6A-A0808B2EBE53}" type="pres">
      <dgm:prSet presAssocID="{848B9F96-44BE-440A-A9FF-1070D0F9FD87}" presName="Ellipse" presStyleLbl="fgAcc1" presStyleIdx="2" presStyleCnt="5"/>
      <dgm:spPr>
        <a:solidFill>
          <a:schemeClr val="accent2">
            <a:alpha val="90000"/>
            <a:tint val="40000"/>
            <a:hueOff val="0"/>
            <a:satOff val="0"/>
            <a:lumOff val="0"/>
            <a:alphaOff val="0"/>
          </a:schemeClr>
        </a:solidFill>
        <a:ln w="12700" cap="flat" cmpd="sng" algn="ctr">
          <a:noFill/>
          <a:prstDash val="solid"/>
          <a:miter lim="800000"/>
        </a:ln>
        <a:effectLst/>
      </dgm:spPr>
    </dgm:pt>
    <dgm:pt modelId="{D45AD51A-2C0A-4A48-BB19-E7FB027B5029}" type="pres">
      <dgm:prSet presAssocID="{848B9F96-44BE-440A-A9FF-1070D0F9FD87}" presName="L2TextContainer" presStyleLbl="revTx" presStyleIdx="2" presStyleCnt="8">
        <dgm:presLayoutVars>
          <dgm:bulletEnabled val="1"/>
        </dgm:presLayoutVars>
      </dgm:prSet>
      <dgm:spPr/>
    </dgm:pt>
    <dgm:pt modelId="{13EDAAB0-99AB-4C3C-9327-69E8823FCFE9}" type="pres">
      <dgm:prSet presAssocID="{848B9F96-44BE-440A-A9FF-1070D0F9FD87}" presName="L1TextContainer" presStyleLbl="revTx" presStyleIdx="3" presStyleCnt="8">
        <dgm:presLayoutVars>
          <dgm:chMax val="1"/>
          <dgm:chPref val="1"/>
          <dgm:bulletEnabled val="1"/>
        </dgm:presLayoutVars>
      </dgm:prSet>
      <dgm:spPr/>
    </dgm:pt>
    <dgm:pt modelId="{910ECF2A-55E2-4426-BA3E-C531BF218537}" type="pres">
      <dgm:prSet presAssocID="{848B9F96-44BE-440A-A9FF-1070D0F9FD87}" presName="ConnectLine" presStyleLbl="sibTrans1D1" presStyleIdx="1" presStyleCnt="4"/>
      <dgm:spPr>
        <a:noFill/>
        <a:ln w="12700" cap="flat" cmpd="sng" algn="ctr">
          <a:solidFill>
            <a:schemeClr val="accent2">
              <a:hueOff val="0"/>
              <a:satOff val="0"/>
              <a:lumOff val="0"/>
              <a:alphaOff val="0"/>
            </a:schemeClr>
          </a:solidFill>
          <a:prstDash val="dash"/>
          <a:miter lim="800000"/>
        </a:ln>
        <a:effectLst/>
      </dgm:spPr>
    </dgm:pt>
    <dgm:pt modelId="{2B1C09C5-CCDE-415E-9F96-187A7DB5E9F2}" type="pres">
      <dgm:prSet presAssocID="{848B9F96-44BE-440A-A9FF-1070D0F9FD87}" presName="EmptyPlaceHolder" presStyleCnt="0"/>
      <dgm:spPr/>
    </dgm:pt>
    <dgm:pt modelId="{9E9129ED-E9AD-48BD-AB81-0B8FBEAEFDD3}" type="pres">
      <dgm:prSet presAssocID="{6A1C44FB-975B-4C3B-A15E-D6B64725C079}" presName="spaceBetweenRectangles" presStyleCnt="0"/>
      <dgm:spPr/>
    </dgm:pt>
    <dgm:pt modelId="{4EF5D3D1-5069-4C19-9B1F-5BE396E947BD}" type="pres">
      <dgm:prSet presAssocID="{51EAD09D-45BF-44DA-9F8F-819E3D0597F5}" presName="composite" presStyleCnt="0"/>
      <dgm:spPr/>
    </dgm:pt>
    <dgm:pt modelId="{3ED2F0A4-9932-4E5A-8CA2-F72A11FA0601}" type="pres">
      <dgm:prSet presAssocID="{51EAD09D-45BF-44DA-9F8F-819E3D0597F5}" presName="ConnectorPoint" presStyleLbl="lnNode1" presStyleIdx="2" presStyleCnt="4"/>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EE59E46D-AA18-4314-9A34-6F9E92A3BA7C}" type="pres">
      <dgm:prSet presAssocID="{51EAD09D-45BF-44DA-9F8F-819E3D0597F5}" presName="DropPinPlaceHolder" presStyleCnt="0"/>
      <dgm:spPr/>
    </dgm:pt>
    <dgm:pt modelId="{1C471D17-B11E-4000-8675-1D200389C47A}" type="pres">
      <dgm:prSet presAssocID="{51EAD09D-45BF-44DA-9F8F-819E3D0597F5}" presName="DropPin" presStyleLbl="alignNode1" presStyleIdx="2" presStyleCnt="4"/>
      <dgm:spPr/>
    </dgm:pt>
    <dgm:pt modelId="{1574774A-7E14-4D8D-806F-BC25C0C857E1}" type="pres">
      <dgm:prSet presAssocID="{51EAD09D-45BF-44DA-9F8F-819E3D0597F5}" presName="Ellipse" presStyleLbl="fgAcc1" presStyleIdx="3" presStyleCnt="5"/>
      <dgm:spPr>
        <a:solidFill>
          <a:schemeClr val="accent2">
            <a:alpha val="90000"/>
            <a:tint val="40000"/>
            <a:hueOff val="0"/>
            <a:satOff val="0"/>
            <a:lumOff val="0"/>
            <a:alphaOff val="0"/>
          </a:schemeClr>
        </a:solidFill>
        <a:ln w="12700" cap="flat" cmpd="sng" algn="ctr">
          <a:noFill/>
          <a:prstDash val="solid"/>
          <a:miter lim="800000"/>
        </a:ln>
        <a:effectLst/>
      </dgm:spPr>
    </dgm:pt>
    <dgm:pt modelId="{03FAD68D-9A18-4F26-9958-7FD8982E65BA}" type="pres">
      <dgm:prSet presAssocID="{51EAD09D-45BF-44DA-9F8F-819E3D0597F5}" presName="L2TextContainer" presStyleLbl="revTx" presStyleIdx="4" presStyleCnt="8">
        <dgm:presLayoutVars>
          <dgm:bulletEnabled val="1"/>
        </dgm:presLayoutVars>
      </dgm:prSet>
      <dgm:spPr/>
    </dgm:pt>
    <dgm:pt modelId="{C3B19AA0-C909-4065-A22B-EC01948214C1}" type="pres">
      <dgm:prSet presAssocID="{51EAD09D-45BF-44DA-9F8F-819E3D0597F5}" presName="L1TextContainer" presStyleLbl="revTx" presStyleIdx="5" presStyleCnt="8">
        <dgm:presLayoutVars>
          <dgm:chMax val="1"/>
          <dgm:chPref val="1"/>
          <dgm:bulletEnabled val="1"/>
        </dgm:presLayoutVars>
      </dgm:prSet>
      <dgm:spPr/>
    </dgm:pt>
    <dgm:pt modelId="{72847B6C-EDFA-40E8-A84E-99D131B0CA21}" type="pres">
      <dgm:prSet presAssocID="{51EAD09D-45BF-44DA-9F8F-819E3D0597F5}" presName="ConnectLine" presStyleLbl="sibTrans1D1" presStyleIdx="2" presStyleCnt="4"/>
      <dgm:spPr>
        <a:noFill/>
        <a:ln w="12700" cap="flat" cmpd="sng" algn="ctr">
          <a:solidFill>
            <a:schemeClr val="accent2">
              <a:hueOff val="0"/>
              <a:satOff val="0"/>
              <a:lumOff val="0"/>
              <a:alphaOff val="0"/>
            </a:schemeClr>
          </a:solidFill>
          <a:prstDash val="dash"/>
          <a:miter lim="800000"/>
        </a:ln>
        <a:effectLst/>
      </dgm:spPr>
    </dgm:pt>
    <dgm:pt modelId="{585926D4-F8E1-4ABB-B643-98723DE99A37}" type="pres">
      <dgm:prSet presAssocID="{51EAD09D-45BF-44DA-9F8F-819E3D0597F5}" presName="EmptyPlaceHolder" presStyleCnt="0"/>
      <dgm:spPr/>
    </dgm:pt>
    <dgm:pt modelId="{3520C443-7B8D-4B0F-8AFD-C50EA37A069D}" type="pres">
      <dgm:prSet presAssocID="{CABDFCF3-19E4-4406-8073-2C7F9DA13249}" presName="spaceBetweenRectangles" presStyleCnt="0"/>
      <dgm:spPr/>
    </dgm:pt>
    <dgm:pt modelId="{EAC72D6A-C21B-4073-9983-EB3E07E05A0F}" type="pres">
      <dgm:prSet presAssocID="{6E5EA903-1171-458E-A471-5061631A1F53}" presName="composite" presStyleCnt="0"/>
      <dgm:spPr/>
    </dgm:pt>
    <dgm:pt modelId="{B32EC83C-12FA-456A-B4CC-AD63EB260D28}" type="pres">
      <dgm:prSet presAssocID="{6E5EA903-1171-458E-A471-5061631A1F53}" presName="ConnectorPoint" presStyleLbl="lnNode1" presStyleIdx="3" presStyleCnt="4"/>
      <dgm:spPr>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gm:spPr>
    </dgm:pt>
    <dgm:pt modelId="{AD024D83-5626-441B-B213-AC897BF3550F}" type="pres">
      <dgm:prSet presAssocID="{6E5EA903-1171-458E-A471-5061631A1F53}" presName="DropPinPlaceHolder" presStyleCnt="0"/>
      <dgm:spPr/>
    </dgm:pt>
    <dgm:pt modelId="{5860B0B9-6E68-4B81-B44D-F0BC8B7116E3}" type="pres">
      <dgm:prSet presAssocID="{6E5EA903-1171-458E-A471-5061631A1F53}" presName="DropPin" presStyleLbl="alignNode1" presStyleIdx="3" presStyleCnt="4"/>
      <dgm:spPr/>
    </dgm:pt>
    <dgm:pt modelId="{C83BFD25-A33B-4E4D-A3AB-D1F7779006A1}" type="pres">
      <dgm:prSet presAssocID="{6E5EA903-1171-458E-A471-5061631A1F53}" presName="Ellipse" presStyleLbl="fgAcc1" presStyleIdx="4" presStyleCnt="5"/>
      <dgm:spPr>
        <a:solidFill>
          <a:schemeClr val="accent2">
            <a:alpha val="90000"/>
            <a:tint val="40000"/>
            <a:hueOff val="0"/>
            <a:satOff val="0"/>
            <a:lumOff val="0"/>
            <a:alphaOff val="0"/>
          </a:schemeClr>
        </a:solidFill>
        <a:ln w="12700" cap="flat" cmpd="sng" algn="ctr">
          <a:noFill/>
          <a:prstDash val="solid"/>
          <a:miter lim="800000"/>
        </a:ln>
        <a:effectLst/>
      </dgm:spPr>
    </dgm:pt>
    <dgm:pt modelId="{47243CCE-491D-41A3-9741-7E43FC85F0F8}" type="pres">
      <dgm:prSet presAssocID="{6E5EA903-1171-458E-A471-5061631A1F53}" presName="L2TextContainer" presStyleLbl="revTx" presStyleIdx="6" presStyleCnt="8">
        <dgm:presLayoutVars>
          <dgm:bulletEnabled val="1"/>
        </dgm:presLayoutVars>
      </dgm:prSet>
      <dgm:spPr/>
    </dgm:pt>
    <dgm:pt modelId="{D854FF59-A643-4509-8986-77D3655365F1}" type="pres">
      <dgm:prSet presAssocID="{6E5EA903-1171-458E-A471-5061631A1F53}" presName="L1TextContainer" presStyleLbl="revTx" presStyleIdx="7" presStyleCnt="8">
        <dgm:presLayoutVars>
          <dgm:chMax val="1"/>
          <dgm:chPref val="1"/>
          <dgm:bulletEnabled val="1"/>
        </dgm:presLayoutVars>
      </dgm:prSet>
      <dgm:spPr/>
    </dgm:pt>
    <dgm:pt modelId="{590072F8-91C1-4155-BBE0-A13E101E3972}" type="pres">
      <dgm:prSet presAssocID="{6E5EA903-1171-458E-A471-5061631A1F53}" presName="ConnectLine" presStyleLbl="sibTrans1D1" presStyleIdx="3" presStyleCnt="4"/>
      <dgm:spPr>
        <a:noFill/>
        <a:ln w="12700" cap="flat" cmpd="sng" algn="ctr">
          <a:solidFill>
            <a:schemeClr val="accent2">
              <a:hueOff val="0"/>
              <a:satOff val="0"/>
              <a:lumOff val="0"/>
              <a:alphaOff val="0"/>
            </a:schemeClr>
          </a:solidFill>
          <a:prstDash val="dash"/>
          <a:miter lim="800000"/>
        </a:ln>
        <a:effectLst/>
      </dgm:spPr>
    </dgm:pt>
    <dgm:pt modelId="{61B71944-80EA-4708-85CF-277AA02C649C}" type="pres">
      <dgm:prSet presAssocID="{6E5EA903-1171-458E-A471-5061631A1F53}" presName="EmptyPlaceHolder" presStyleCnt="0"/>
      <dgm:spPr/>
    </dgm:pt>
  </dgm:ptLst>
  <dgm:cxnLst>
    <dgm:cxn modelId="{3435F905-A891-4FED-B913-73377FE04E99}" srcId="{05358699-96A2-4827-9F09-8405B57E935A}" destId="{51EAD09D-45BF-44DA-9F8F-819E3D0597F5}" srcOrd="2" destOrd="0" parTransId="{C599852E-3295-4849-8A5E-F98EEFF1D8B0}" sibTransId="{CABDFCF3-19E4-4406-8073-2C7F9DA13249}"/>
    <dgm:cxn modelId="{E5FE630E-9B8F-4FA2-8E52-AE452DCCEC07}" type="presOf" srcId="{3F260D92-AFCA-49C2-ADCB-FD6990878434}" destId="{EFA3DD84-444D-4D37-A0A3-7975E6E3E478}" srcOrd="0" destOrd="0" presId="urn:microsoft.com/office/officeart/2017/3/layout/DropPinTimeline"/>
    <dgm:cxn modelId="{4E5E431D-4410-4A93-9FD4-0CC15745430D}" type="presOf" srcId="{51EAD09D-45BF-44DA-9F8F-819E3D0597F5}" destId="{C3B19AA0-C909-4065-A22B-EC01948214C1}" srcOrd="0" destOrd="0" presId="urn:microsoft.com/office/officeart/2017/3/layout/DropPinTimeline"/>
    <dgm:cxn modelId="{B1E72C3D-92DF-44A5-8A0A-9BB70573B5D9}" srcId="{3F260D92-AFCA-49C2-ADCB-FD6990878434}" destId="{7667813F-0EC6-4E00-8F8E-741DE949E817}" srcOrd="0" destOrd="0" parTransId="{7665684C-2D57-4478-A21B-7F1704994B6B}" sibTransId="{81C963B3-628D-41A5-85E0-D71DD6CBB206}"/>
    <dgm:cxn modelId="{5AA0F860-0680-4C0F-8E78-ED34DFAA2E0B}" type="presOf" srcId="{848B9F96-44BE-440A-A9FF-1070D0F9FD87}" destId="{13EDAAB0-99AB-4C3C-9327-69E8823FCFE9}" srcOrd="0" destOrd="0" presId="urn:microsoft.com/office/officeart/2017/3/layout/DropPinTimeline"/>
    <dgm:cxn modelId="{C96A1064-A241-4059-A644-22E49FF3A70B}" type="presOf" srcId="{05358699-96A2-4827-9F09-8405B57E935A}" destId="{F6DD4B5C-2939-4A8E-9310-B9266A22534A}" srcOrd="0" destOrd="0" presId="urn:microsoft.com/office/officeart/2017/3/layout/DropPinTimeline"/>
    <dgm:cxn modelId="{5BB1CA7D-E106-4A41-A0AB-FAEF0DAD9860}" srcId="{05358699-96A2-4827-9F09-8405B57E935A}" destId="{6E5EA903-1171-458E-A471-5061631A1F53}" srcOrd="3" destOrd="0" parTransId="{8F327895-0068-45DB-95B5-6FF6A1A39414}" sibTransId="{BE221ADE-7D3B-4C1B-9515-F6FC49EA1359}"/>
    <dgm:cxn modelId="{11E90F95-B08F-4BA5-89EA-03FF74508D98}" srcId="{848B9F96-44BE-440A-A9FF-1070D0F9FD87}" destId="{2D633866-C2FB-4B36-AA10-4EC7A8AEB022}" srcOrd="0" destOrd="0" parTransId="{5145E238-3D0E-437C-A538-BF8A97239EF9}" sibTransId="{A01A0289-6E1C-4C3C-8C9C-C14912CCE47E}"/>
    <dgm:cxn modelId="{51F38AB7-6106-4874-BE84-32C3D47B3317}" srcId="{05358699-96A2-4827-9F09-8405B57E935A}" destId="{3F260D92-AFCA-49C2-ADCB-FD6990878434}" srcOrd="0" destOrd="0" parTransId="{7607AEBB-2EA9-4A68-816B-4B0585440F37}" sibTransId="{9E2F7C60-1842-4D8A-9748-5203255FA8A4}"/>
    <dgm:cxn modelId="{576EC5B7-6CD9-48F7-9042-B88E7BBF7906}" srcId="{05358699-96A2-4827-9F09-8405B57E935A}" destId="{848B9F96-44BE-440A-A9FF-1070D0F9FD87}" srcOrd="1" destOrd="0" parTransId="{91D48E1E-AD90-4554-B33F-2AE338E1C629}" sibTransId="{6A1C44FB-975B-4C3B-A15E-D6B64725C079}"/>
    <dgm:cxn modelId="{096757BB-2B8B-4A1A-B0B7-1C53C50B9F5D}" type="presOf" srcId="{2D633866-C2FB-4B36-AA10-4EC7A8AEB022}" destId="{D45AD51A-2C0A-4A48-BB19-E7FB027B5029}" srcOrd="0" destOrd="0" presId="urn:microsoft.com/office/officeart/2017/3/layout/DropPinTimeline"/>
    <dgm:cxn modelId="{EF6FE3D0-0666-42A3-A381-C85DF6F15566}" type="presOf" srcId="{BC355757-1112-4EF1-817E-5D0DE8F8BD86}" destId="{03FAD68D-9A18-4F26-9958-7FD8982E65BA}" srcOrd="0" destOrd="0" presId="urn:microsoft.com/office/officeart/2017/3/layout/DropPinTimeline"/>
    <dgm:cxn modelId="{B99762EA-EEE9-42BD-916B-7FAF1D974D0D}" type="presOf" srcId="{6E5EA903-1171-458E-A471-5061631A1F53}" destId="{D854FF59-A643-4509-8986-77D3655365F1}" srcOrd="0" destOrd="0" presId="urn:microsoft.com/office/officeart/2017/3/layout/DropPinTimeline"/>
    <dgm:cxn modelId="{7A583DEE-91DE-4874-B419-5E8125A59392}" srcId="{51EAD09D-45BF-44DA-9F8F-819E3D0597F5}" destId="{BC355757-1112-4EF1-817E-5D0DE8F8BD86}" srcOrd="0" destOrd="0" parTransId="{E433F8F1-7BAE-4F1B-92AD-436D1D90DC1C}" sibTransId="{70F01CC9-387B-4FC8-AA79-F5716B013D81}"/>
    <dgm:cxn modelId="{3114C6F8-10BF-484B-91ED-BC38D1EE9122}" type="presOf" srcId="{7667813F-0EC6-4E00-8F8E-741DE949E817}" destId="{235B1D08-30B9-413A-9C94-CCF7C32243E8}" srcOrd="0" destOrd="0" presId="urn:microsoft.com/office/officeart/2017/3/layout/DropPinTimeline"/>
    <dgm:cxn modelId="{373C828F-791C-4BAF-9CFC-76ADC518D952}" type="presParOf" srcId="{F6DD4B5C-2939-4A8E-9310-B9266A22534A}" destId="{7F477D63-F5EA-4F48-BAD4-6995EE7654C0}" srcOrd="0" destOrd="0" presId="urn:microsoft.com/office/officeart/2017/3/layout/DropPinTimeline"/>
    <dgm:cxn modelId="{33A8B127-1785-45EC-9F5E-F2C0D1181362}" type="presParOf" srcId="{F6DD4B5C-2939-4A8E-9310-B9266A22534A}" destId="{55012E6E-5280-48A9-ACB9-35140F489EE1}" srcOrd="1" destOrd="0" presId="urn:microsoft.com/office/officeart/2017/3/layout/DropPinTimeline"/>
    <dgm:cxn modelId="{AEFACE90-98FD-441B-B995-9AC81699EDAB}" type="presParOf" srcId="{55012E6E-5280-48A9-ACB9-35140F489EE1}" destId="{E5B1A4D5-D4F7-45C5-A17E-96C2638BE114}" srcOrd="0" destOrd="0" presId="urn:microsoft.com/office/officeart/2017/3/layout/DropPinTimeline"/>
    <dgm:cxn modelId="{DF3BC2F7-91D6-4FF1-8A35-385ED3ECA659}" type="presParOf" srcId="{E5B1A4D5-D4F7-45C5-A17E-96C2638BE114}" destId="{AF72DE0B-4177-4F65-B188-2C51A839FCF3}" srcOrd="0" destOrd="0" presId="urn:microsoft.com/office/officeart/2017/3/layout/DropPinTimeline"/>
    <dgm:cxn modelId="{B4711D94-C135-49C1-94F0-1AC7AC4599CD}" type="presParOf" srcId="{E5B1A4D5-D4F7-45C5-A17E-96C2638BE114}" destId="{80CE5AF2-4697-4E90-8E30-41A0607CE36B}" srcOrd="1" destOrd="0" presId="urn:microsoft.com/office/officeart/2017/3/layout/DropPinTimeline"/>
    <dgm:cxn modelId="{1B9830A2-E8D1-4820-84F4-1541234511AE}" type="presParOf" srcId="{80CE5AF2-4697-4E90-8E30-41A0607CE36B}" destId="{29C74B58-5954-4AEC-A02D-709DA5936D48}" srcOrd="0" destOrd="0" presId="urn:microsoft.com/office/officeart/2017/3/layout/DropPinTimeline"/>
    <dgm:cxn modelId="{79CD41C9-FC02-4EBA-BCB5-E1DA2B1B50FF}" type="presParOf" srcId="{80CE5AF2-4697-4E90-8E30-41A0607CE36B}" destId="{C9811132-8645-4063-90FA-C67F100BBD82}" srcOrd="1" destOrd="0" presId="urn:microsoft.com/office/officeart/2017/3/layout/DropPinTimeline"/>
    <dgm:cxn modelId="{C6F2D02C-ADD4-446D-9928-DA96118523BD}" type="presParOf" srcId="{E5B1A4D5-D4F7-45C5-A17E-96C2638BE114}" destId="{235B1D08-30B9-413A-9C94-CCF7C32243E8}" srcOrd="2" destOrd="0" presId="urn:microsoft.com/office/officeart/2017/3/layout/DropPinTimeline"/>
    <dgm:cxn modelId="{9B75FAFF-F256-4B4A-B310-41D845EADAA3}" type="presParOf" srcId="{E5B1A4D5-D4F7-45C5-A17E-96C2638BE114}" destId="{EFA3DD84-444D-4D37-A0A3-7975E6E3E478}" srcOrd="3" destOrd="0" presId="urn:microsoft.com/office/officeart/2017/3/layout/DropPinTimeline"/>
    <dgm:cxn modelId="{77956D15-0BC1-4987-AEA4-35D0074D7794}" type="presParOf" srcId="{E5B1A4D5-D4F7-45C5-A17E-96C2638BE114}" destId="{CB1F200B-7A12-4ACF-9D20-00377A593B98}" srcOrd="4" destOrd="0" presId="urn:microsoft.com/office/officeart/2017/3/layout/DropPinTimeline"/>
    <dgm:cxn modelId="{4B0AFD50-29E6-495B-A1DD-1D6899534650}" type="presParOf" srcId="{E5B1A4D5-D4F7-45C5-A17E-96C2638BE114}" destId="{369D37DD-A82A-495F-BAE6-11F7068D64BD}" srcOrd="5" destOrd="0" presId="urn:microsoft.com/office/officeart/2017/3/layout/DropPinTimeline"/>
    <dgm:cxn modelId="{CA35CB0E-8A88-40DE-8F31-4B6041EA5B50}" type="presParOf" srcId="{55012E6E-5280-48A9-ACB9-35140F489EE1}" destId="{279FD3AD-C7F1-4325-86AC-B7AFBE4C7D9D}" srcOrd="1" destOrd="0" presId="urn:microsoft.com/office/officeart/2017/3/layout/DropPinTimeline"/>
    <dgm:cxn modelId="{278B37C8-B5E3-4C62-AA73-960ACA38FA98}" type="presParOf" srcId="{55012E6E-5280-48A9-ACB9-35140F489EE1}" destId="{AAE1A518-6348-48F2-8F40-07419CA1393D}" srcOrd="2" destOrd="0" presId="urn:microsoft.com/office/officeart/2017/3/layout/DropPinTimeline"/>
    <dgm:cxn modelId="{FC04FE2F-F898-443C-AC35-CEB79F4106F7}" type="presParOf" srcId="{AAE1A518-6348-48F2-8F40-07419CA1393D}" destId="{A85B934E-58E9-4E1D-85E5-0FEFE02FD131}" srcOrd="0" destOrd="0" presId="urn:microsoft.com/office/officeart/2017/3/layout/DropPinTimeline"/>
    <dgm:cxn modelId="{CB298483-BFE0-47DD-B850-794BB28F89B5}" type="presParOf" srcId="{AAE1A518-6348-48F2-8F40-07419CA1393D}" destId="{60EAAFA9-239C-4ED6-953B-6541B4F5D240}" srcOrd="1" destOrd="0" presId="urn:microsoft.com/office/officeart/2017/3/layout/DropPinTimeline"/>
    <dgm:cxn modelId="{ACB5083C-1B40-47DD-8949-FB4833924B93}" type="presParOf" srcId="{60EAAFA9-239C-4ED6-953B-6541B4F5D240}" destId="{815A9BED-B405-4F67-AE37-CFF6E4016290}" srcOrd="0" destOrd="0" presId="urn:microsoft.com/office/officeart/2017/3/layout/DropPinTimeline"/>
    <dgm:cxn modelId="{36807AFF-8B11-4C08-91FF-11684B4E09CD}" type="presParOf" srcId="{60EAAFA9-239C-4ED6-953B-6541B4F5D240}" destId="{ACF01DFA-2218-40BC-9B6A-A0808B2EBE53}" srcOrd="1" destOrd="0" presId="urn:microsoft.com/office/officeart/2017/3/layout/DropPinTimeline"/>
    <dgm:cxn modelId="{D0CAF299-D608-4EE6-803D-AF71F93F9F01}" type="presParOf" srcId="{AAE1A518-6348-48F2-8F40-07419CA1393D}" destId="{D45AD51A-2C0A-4A48-BB19-E7FB027B5029}" srcOrd="2" destOrd="0" presId="urn:microsoft.com/office/officeart/2017/3/layout/DropPinTimeline"/>
    <dgm:cxn modelId="{DCE5225D-0B04-4A83-ADD2-B0F47F5C543C}" type="presParOf" srcId="{AAE1A518-6348-48F2-8F40-07419CA1393D}" destId="{13EDAAB0-99AB-4C3C-9327-69E8823FCFE9}" srcOrd="3" destOrd="0" presId="urn:microsoft.com/office/officeart/2017/3/layout/DropPinTimeline"/>
    <dgm:cxn modelId="{5D8FAE34-99BF-4C0D-B4CC-A3644B3BACC3}" type="presParOf" srcId="{AAE1A518-6348-48F2-8F40-07419CA1393D}" destId="{910ECF2A-55E2-4426-BA3E-C531BF218537}" srcOrd="4" destOrd="0" presId="urn:microsoft.com/office/officeart/2017/3/layout/DropPinTimeline"/>
    <dgm:cxn modelId="{03EF515D-9AFB-4E2B-9D11-DA4F92ABE58F}" type="presParOf" srcId="{AAE1A518-6348-48F2-8F40-07419CA1393D}" destId="{2B1C09C5-CCDE-415E-9F96-187A7DB5E9F2}" srcOrd="5" destOrd="0" presId="urn:microsoft.com/office/officeart/2017/3/layout/DropPinTimeline"/>
    <dgm:cxn modelId="{FA57EACF-621C-449F-8DA0-738945785653}" type="presParOf" srcId="{55012E6E-5280-48A9-ACB9-35140F489EE1}" destId="{9E9129ED-E9AD-48BD-AB81-0B8FBEAEFDD3}" srcOrd="3" destOrd="0" presId="urn:microsoft.com/office/officeart/2017/3/layout/DropPinTimeline"/>
    <dgm:cxn modelId="{92E64D27-E4F3-4470-B797-F05040FFD594}" type="presParOf" srcId="{55012E6E-5280-48A9-ACB9-35140F489EE1}" destId="{4EF5D3D1-5069-4C19-9B1F-5BE396E947BD}" srcOrd="4" destOrd="0" presId="urn:microsoft.com/office/officeart/2017/3/layout/DropPinTimeline"/>
    <dgm:cxn modelId="{3137ACD1-28E1-42D1-AFE9-A091C6246F02}" type="presParOf" srcId="{4EF5D3D1-5069-4C19-9B1F-5BE396E947BD}" destId="{3ED2F0A4-9932-4E5A-8CA2-F72A11FA0601}" srcOrd="0" destOrd="0" presId="urn:microsoft.com/office/officeart/2017/3/layout/DropPinTimeline"/>
    <dgm:cxn modelId="{94B4DA17-23DA-4C35-9A41-877C748C2499}" type="presParOf" srcId="{4EF5D3D1-5069-4C19-9B1F-5BE396E947BD}" destId="{EE59E46D-AA18-4314-9A34-6F9E92A3BA7C}" srcOrd="1" destOrd="0" presId="urn:microsoft.com/office/officeart/2017/3/layout/DropPinTimeline"/>
    <dgm:cxn modelId="{C19A3FD3-8B17-49E3-B2BC-101D7510DE14}" type="presParOf" srcId="{EE59E46D-AA18-4314-9A34-6F9E92A3BA7C}" destId="{1C471D17-B11E-4000-8675-1D200389C47A}" srcOrd="0" destOrd="0" presId="urn:microsoft.com/office/officeart/2017/3/layout/DropPinTimeline"/>
    <dgm:cxn modelId="{DF8B1B6E-CADA-4323-9DB4-06D2D652370E}" type="presParOf" srcId="{EE59E46D-AA18-4314-9A34-6F9E92A3BA7C}" destId="{1574774A-7E14-4D8D-806F-BC25C0C857E1}" srcOrd="1" destOrd="0" presId="urn:microsoft.com/office/officeart/2017/3/layout/DropPinTimeline"/>
    <dgm:cxn modelId="{C0E6C1FF-2859-4773-873F-E54FFD02A2A0}" type="presParOf" srcId="{4EF5D3D1-5069-4C19-9B1F-5BE396E947BD}" destId="{03FAD68D-9A18-4F26-9958-7FD8982E65BA}" srcOrd="2" destOrd="0" presId="urn:microsoft.com/office/officeart/2017/3/layout/DropPinTimeline"/>
    <dgm:cxn modelId="{352FD361-B303-4AF8-9325-4F44104FCEF9}" type="presParOf" srcId="{4EF5D3D1-5069-4C19-9B1F-5BE396E947BD}" destId="{C3B19AA0-C909-4065-A22B-EC01948214C1}" srcOrd="3" destOrd="0" presId="urn:microsoft.com/office/officeart/2017/3/layout/DropPinTimeline"/>
    <dgm:cxn modelId="{5A8D7F4D-CC0A-49EA-AF73-EDE139601C6F}" type="presParOf" srcId="{4EF5D3D1-5069-4C19-9B1F-5BE396E947BD}" destId="{72847B6C-EDFA-40E8-A84E-99D131B0CA21}" srcOrd="4" destOrd="0" presId="urn:microsoft.com/office/officeart/2017/3/layout/DropPinTimeline"/>
    <dgm:cxn modelId="{C49FD9FC-906F-45E3-8FA7-893889607E91}" type="presParOf" srcId="{4EF5D3D1-5069-4C19-9B1F-5BE396E947BD}" destId="{585926D4-F8E1-4ABB-B643-98723DE99A37}" srcOrd="5" destOrd="0" presId="urn:microsoft.com/office/officeart/2017/3/layout/DropPinTimeline"/>
    <dgm:cxn modelId="{83854735-96AA-4F48-9969-A03915D4C7AB}" type="presParOf" srcId="{55012E6E-5280-48A9-ACB9-35140F489EE1}" destId="{3520C443-7B8D-4B0F-8AFD-C50EA37A069D}" srcOrd="5" destOrd="0" presId="urn:microsoft.com/office/officeart/2017/3/layout/DropPinTimeline"/>
    <dgm:cxn modelId="{98D1865D-8EFF-4506-93C3-E5C805ADA917}" type="presParOf" srcId="{55012E6E-5280-48A9-ACB9-35140F489EE1}" destId="{EAC72D6A-C21B-4073-9983-EB3E07E05A0F}" srcOrd="6" destOrd="0" presId="urn:microsoft.com/office/officeart/2017/3/layout/DropPinTimeline"/>
    <dgm:cxn modelId="{4A849B9B-8C78-4369-A99A-B6EA8D84E4A3}" type="presParOf" srcId="{EAC72D6A-C21B-4073-9983-EB3E07E05A0F}" destId="{B32EC83C-12FA-456A-B4CC-AD63EB260D28}" srcOrd="0" destOrd="0" presId="urn:microsoft.com/office/officeart/2017/3/layout/DropPinTimeline"/>
    <dgm:cxn modelId="{06E7BAFE-4B9D-4C69-A362-186E6E13CEBE}" type="presParOf" srcId="{EAC72D6A-C21B-4073-9983-EB3E07E05A0F}" destId="{AD024D83-5626-441B-B213-AC897BF3550F}" srcOrd="1" destOrd="0" presId="urn:microsoft.com/office/officeart/2017/3/layout/DropPinTimeline"/>
    <dgm:cxn modelId="{5CA48479-0CF2-4A52-B8A6-42F843E48DA8}" type="presParOf" srcId="{AD024D83-5626-441B-B213-AC897BF3550F}" destId="{5860B0B9-6E68-4B81-B44D-F0BC8B7116E3}" srcOrd="0" destOrd="0" presId="urn:microsoft.com/office/officeart/2017/3/layout/DropPinTimeline"/>
    <dgm:cxn modelId="{111309D5-F3EF-42CE-9063-102B36CE3471}" type="presParOf" srcId="{AD024D83-5626-441B-B213-AC897BF3550F}" destId="{C83BFD25-A33B-4E4D-A3AB-D1F7779006A1}" srcOrd="1" destOrd="0" presId="urn:microsoft.com/office/officeart/2017/3/layout/DropPinTimeline"/>
    <dgm:cxn modelId="{A66C48AE-A61D-4AF4-94D3-4C7907371E06}" type="presParOf" srcId="{EAC72D6A-C21B-4073-9983-EB3E07E05A0F}" destId="{47243CCE-491D-41A3-9741-7E43FC85F0F8}" srcOrd="2" destOrd="0" presId="urn:microsoft.com/office/officeart/2017/3/layout/DropPinTimeline"/>
    <dgm:cxn modelId="{F24533D8-3AF7-45A9-AA1D-2B84BE47E46D}" type="presParOf" srcId="{EAC72D6A-C21B-4073-9983-EB3E07E05A0F}" destId="{D854FF59-A643-4509-8986-77D3655365F1}" srcOrd="3" destOrd="0" presId="urn:microsoft.com/office/officeart/2017/3/layout/DropPinTimeline"/>
    <dgm:cxn modelId="{311FAEEC-07C8-4559-9DFE-09F33F07486B}" type="presParOf" srcId="{EAC72D6A-C21B-4073-9983-EB3E07E05A0F}" destId="{590072F8-91C1-4155-BBE0-A13E101E3972}" srcOrd="4" destOrd="0" presId="urn:microsoft.com/office/officeart/2017/3/layout/DropPinTimeline"/>
    <dgm:cxn modelId="{B571CB9B-20E5-4423-BB13-FB4005A996F8}" type="presParOf" srcId="{EAC72D6A-C21B-4073-9983-EB3E07E05A0F}" destId="{61B71944-80EA-4708-85CF-277AA02C649C}" srcOrd="5" destOrd="0" presId="urn:microsoft.com/office/officeart/2017/3/layout/DropPinTimeline"/>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F477D63-F5EA-4F48-BAD4-6995EE7654C0}">
      <dsp:nvSpPr>
        <dsp:cNvPr id="0" name=""/>
        <dsp:cNvSpPr/>
      </dsp:nvSpPr>
      <dsp:spPr>
        <a:xfrm>
          <a:off x="0" y="2077244"/>
          <a:ext cx="10515600" cy="0"/>
        </a:xfrm>
        <a:prstGeom prst="line">
          <a:avLst/>
        </a:prstGeom>
        <a:solidFill>
          <a:schemeClr val="accent2">
            <a:alpha val="90000"/>
            <a:tint val="40000"/>
            <a:hueOff val="0"/>
            <a:satOff val="0"/>
            <a:lumOff val="0"/>
            <a:alphaOff val="0"/>
          </a:schemeClr>
        </a:solidFill>
        <a:ln w="19050" cap="flat" cmpd="sng" algn="ctr">
          <a:solidFill>
            <a:schemeClr val="accent2">
              <a:hueOff val="0"/>
              <a:satOff val="0"/>
              <a:lumOff val="0"/>
              <a:alphaOff val="0"/>
            </a:schemeClr>
          </a:solidFill>
          <a:prstDash val="solid"/>
          <a:miter lim="800000"/>
          <a:tailEnd type="triangle" w="lg" len="lg"/>
        </a:ln>
        <a:effectLst/>
      </dsp:spPr>
      <dsp:style>
        <a:lnRef idx="2">
          <a:scrgbClr r="0" g="0" b="0"/>
        </a:lnRef>
        <a:fillRef idx="1">
          <a:scrgbClr r="0" g="0" b="0"/>
        </a:fillRef>
        <a:effectRef idx="0">
          <a:scrgbClr r="0" g="0" b="0"/>
        </a:effectRef>
        <a:fontRef idx="minor"/>
      </dsp:style>
    </dsp:sp>
    <dsp:sp modelId="{29C74B58-5954-4AEC-A02D-709DA5936D48}">
      <dsp:nvSpPr>
        <dsp:cNvPr id="0" name=""/>
        <dsp:cNvSpPr/>
      </dsp:nvSpPr>
      <dsp:spPr>
        <a:xfrm rot="8100000">
          <a:off x="63643" y="478723"/>
          <a:ext cx="305517" cy="30551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9811132-8645-4063-90FA-C67F100BBD82}">
      <dsp:nvSpPr>
        <dsp:cNvPr id="0" name=""/>
        <dsp:cNvSpPr/>
      </dsp:nvSpPr>
      <dsp:spPr>
        <a:xfrm>
          <a:off x="97583" y="512663"/>
          <a:ext cx="237636" cy="237636"/>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35B1D08-30B9-413A-9C94-CCF7C32243E8}">
      <dsp:nvSpPr>
        <dsp:cNvPr id="0" name=""/>
        <dsp:cNvSpPr/>
      </dsp:nvSpPr>
      <dsp:spPr>
        <a:xfrm>
          <a:off x="432435" y="847515"/>
          <a:ext cx="3498697" cy="122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a:t>First required in 1941 as a two-page form disclosing major donors</a:t>
          </a:r>
          <a:br>
            <a:rPr lang="en-US" sz="1500" kern="1200"/>
          </a:br>
          <a:endParaRPr lang="en-US" sz="1500" kern="1200"/>
        </a:p>
      </dsp:txBody>
      <dsp:txXfrm>
        <a:off x="432435" y="847515"/>
        <a:ext cx="3498697" cy="1229728"/>
      </dsp:txXfrm>
    </dsp:sp>
    <dsp:sp modelId="{EFA3DD84-444D-4D37-A0A3-7975E6E3E478}">
      <dsp:nvSpPr>
        <dsp:cNvPr id="0" name=""/>
        <dsp:cNvSpPr/>
      </dsp:nvSpPr>
      <dsp:spPr>
        <a:xfrm>
          <a:off x="432435" y="415448"/>
          <a:ext cx="3498697" cy="43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a:t>1941</a:t>
          </a:r>
        </a:p>
      </dsp:txBody>
      <dsp:txXfrm>
        <a:off x="432435" y="415448"/>
        <a:ext cx="3498697" cy="432066"/>
      </dsp:txXfrm>
    </dsp:sp>
    <dsp:sp modelId="{CB1F200B-7A12-4ACF-9D20-00377A593B98}">
      <dsp:nvSpPr>
        <dsp:cNvPr id="0" name=""/>
        <dsp:cNvSpPr/>
      </dsp:nvSpPr>
      <dsp:spPr>
        <a:xfrm>
          <a:off x="216401" y="847515"/>
          <a:ext cx="0" cy="122972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F72DE0B-4177-4F65-B188-2C51A839FCF3}">
      <dsp:nvSpPr>
        <dsp:cNvPr id="0" name=""/>
        <dsp:cNvSpPr/>
      </dsp:nvSpPr>
      <dsp:spPr>
        <a:xfrm>
          <a:off x="176719" y="2038357"/>
          <a:ext cx="77772" cy="77772"/>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815A9BED-B405-4F67-AE37-CFF6E4016290}">
      <dsp:nvSpPr>
        <dsp:cNvPr id="0" name=""/>
        <dsp:cNvSpPr/>
      </dsp:nvSpPr>
      <dsp:spPr>
        <a:xfrm rot="18900000">
          <a:off x="2163498" y="3370247"/>
          <a:ext cx="305517" cy="30551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ACF01DFA-2218-40BC-9B6A-A0808B2EBE53}">
      <dsp:nvSpPr>
        <dsp:cNvPr id="0" name=""/>
        <dsp:cNvSpPr/>
      </dsp:nvSpPr>
      <dsp:spPr>
        <a:xfrm>
          <a:off x="2197438" y="3404187"/>
          <a:ext cx="237636" cy="237636"/>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D45AD51A-2C0A-4A48-BB19-E7FB027B5029}">
      <dsp:nvSpPr>
        <dsp:cNvPr id="0" name=""/>
        <dsp:cNvSpPr/>
      </dsp:nvSpPr>
      <dsp:spPr>
        <a:xfrm>
          <a:off x="2532290" y="2077244"/>
          <a:ext cx="3498697" cy="122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42875" rIns="0" bIns="95250" numCol="1" spcCol="1270" anchor="b" anchorCtr="0">
          <a:noAutofit/>
        </a:bodyPr>
        <a:lstStyle/>
        <a:p>
          <a:pPr marL="0" lvl="0" indent="0" algn="l" defTabSz="666750">
            <a:lnSpc>
              <a:spcPct val="90000"/>
            </a:lnSpc>
            <a:spcBef>
              <a:spcPct val="0"/>
            </a:spcBef>
            <a:spcAft>
              <a:spcPct val="35000"/>
            </a:spcAft>
            <a:buNone/>
          </a:pPr>
          <a:r>
            <a:rPr lang="en-US" sz="1500" kern="1200" dirty="0"/>
            <a:t>Revised in 1947, 1976, 2000, 2007, &amp; 2012</a:t>
          </a:r>
          <a:br>
            <a:rPr lang="en-US" sz="1500" kern="1200" dirty="0"/>
          </a:br>
          <a:endParaRPr lang="en-US" sz="1500" kern="1200" dirty="0"/>
        </a:p>
      </dsp:txBody>
      <dsp:txXfrm>
        <a:off x="2532290" y="2077244"/>
        <a:ext cx="3498697" cy="1229728"/>
      </dsp:txXfrm>
    </dsp:sp>
    <dsp:sp modelId="{13EDAAB0-99AB-4C3C-9327-69E8823FCFE9}">
      <dsp:nvSpPr>
        <dsp:cNvPr id="0" name=""/>
        <dsp:cNvSpPr/>
      </dsp:nvSpPr>
      <dsp:spPr>
        <a:xfrm>
          <a:off x="2532290" y="3306972"/>
          <a:ext cx="3498697" cy="43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Revisions and Evolution</a:t>
          </a:r>
        </a:p>
      </dsp:txBody>
      <dsp:txXfrm>
        <a:off x="2532290" y="3306972"/>
        <a:ext cx="3498697" cy="432066"/>
      </dsp:txXfrm>
    </dsp:sp>
    <dsp:sp modelId="{910ECF2A-55E2-4426-BA3E-C531BF218537}">
      <dsp:nvSpPr>
        <dsp:cNvPr id="0" name=""/>
        <dsp:cNvSpPr/>
      </dsp:nvSpPr>
      <dsp:spPr>
        <a:xfrm>
          <a:off x="2316256" y="2077244"/>
          <a:ext cx="0" cy="122972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A85B934E-58E9-4E1D-85E5-0FEFE02FD131}">
      <dsp:nvSpPr>
        <dsp:cNvPr id="0" name=""/>
        <dsp:cNvSpPr/>
      </dsp:nvSpPr>
      <dsp:spPr>
        <a:xfrm>
          <a:off x="2276574" y="2038357"/>
          <a:ext cx="77772" cy="77772"/>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1C471D17-B11E-4000-8675-1D200389C47A}">
      <dsp:nvSpPr>
        <dsp:cNvPr id="0" name=""/>
        <dsp:cNvSpPr/>
      </dsp:nvSpPr>
      <dsp:spPr>
        <a:xfrm rot="8100000">
          <a:off x="4263353" y="478723"/>
          <a:ext cx="305517" cy="30551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1574774A-7E14-4D8D-806F-BC25C0C857E1}">
      <dsp:nvSpPr>
        <dsp:cNvPr id="0" name=""/>
        <dsp:cNvSpPr/>
      </dsp:nvSpPr>
      <dsp:spPr>
        <a:xfrm>
          <a:off x="4297293" y="512663"/>
          <a:ext cx="237636" cy="237636"/>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03FAD68D-9A18-4F26-9958-7FD8982E65BA}">
      <dsp:nvSpPr>
        <dsp:cNvPr id="0" name=""/>
        <dsp:cNvSpPr/>
      </dsp:nvSpPr>
      <dsp:spPr>
        <a:xfrm>
          <a:off x="4632145" y="847515"/>
          <a:ext cx="3498697" cy="122972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5250" rIns="95250" bIns="142875" numCol="1" spcCol="1270" anchor="t" anchorCtr="0">
          <a:noAutofit/>
        </a:bodyPr>
        <a:lstStyle/>
        <a:p>
          <a:pPr marL="0" lvl="0" indent="0" algn="l" defTabSz="666750">
            <a:lnSpc>
              <a:spcPct val="90000"/>
            </a:lnSpc>
            <a:spcBef>
              <a:spcPct val="0"/>
            </a:spcBef>
            <a:spcAft>
              <a:spcPct val="35000"/>
            </a:spcAft>
            <a:buNone/>
          </a:pPr>
          <a:r>
            <a:rPr lang="en-US" sz="1500" kern="1200" dirty="0"/>
            <a:t>includes revenues, expenditures, corporate governance, key employees, grants, political activities, and much more.</a:t>
          </a:r>
        </a:p>
      </dsp:txBody>
      <dsp:txXfrm>
        <a:off x="4632145" y="847515"/>
        <a:ext cx="3498697" cy="1229728"/>
      </dsp:txXfrm>
    </dsp:sp>
    <dsp:sp modelId="{C3B19AA0-C909-4065-A22B-EC01948214C1}">
      <dsp:nvSpPr>
        <dsp:cNvPr id="0" name=""/>
        <dsp:cNvSpPr/>
      </dsp:nvSpPr>
      <dsp:spPr>
        <a:xfrm>
          <a:off x="4632145" y="415448"/>
          <a:ext cx="3498697" cy="43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Now</a:t>
          </a:r>
        </a:p>
      </dsp:txBody>
      <dsp:txXfrm>
        <a:off x="4632145" y="415448"/>
        <a:ext cx="3498697" cy="432066"/>
      </dsp:txXfrm>
    </dsp:sp>
    <dsp:sp modelId="{72847B6C-EDFA-40E8-A84E-99D131B0CA21}">
      <dsp:nvSpPr>
        <dsp:cNvPr id="0" name=""/>
        <dsp:cNvSpPr/>
      </dsp:nvSpPr>
      <dsp:spPr>
        <a:xfrm>
          <a:off x="4416111" y="847515"/>
          <a:ext cx="0" cy="122972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3ED2F0A4-9932-4E5A-8CA2-F72A11FA0601}">
      <dsp:nvSpPr>
        <dsp:cNvPr id="0" name=""/>
        <dsp:cNvSpPr/>
      </dsp:nvSpPr>
      <dsp:spPr>
        <a:xfrm>
          <a:off x="4376429" y="2038357"/>
          <a:ext cx="77772" cy="77772"/>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 modelId="{5860B0B9-6E68-4B81-B44D-F0BC8B7116E3}">
      <dsp:nvSpPr>
        <dsp:cNvPr id="0" name=""/>
        <dsp:cNvSpPr/>
      </dsp:nvSpPr>
      <dsp:spPr>
        <a:xfrm rot="18900000">
          <a:off x="6363208" y="3370247"/>
          <a:ext cx="305517" cy="305517"/>
        </a:xfrm>
        <a:prstGeom prst="teardrop">
          <a:avLst>
            <a:gd name="adj" fmla="val 115000"/>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sp>
    <dsp:sp modelId="{C83BFD25-A33B-4E4D-A3AB-D1F7779006A1}">
      <dsp:nvSpPr>
        <dsp:cNvPr id="0" name=""/>
        <dsp:cNvSpPr/>
      </dsp:nvSpPr>
      <dsp:spPr>
        <a:xfrm>
          <a:off x="6397148" y="3404187"/>
          <a:ext cx="237636" cy="237636"/>
        </a:xfrm>
        <a:prstGeom prst="ellipse">
          <a:avLst/>
        </a:prstGeom>
        <a:solidFill>
          <a:schemeClr val="accent2">
            <a:alpha val="90000"/>
            <a:tint val="40000"/>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47243CCE-491D-41A3-9741-7E43FC85F0F8}">
      <dsp:nvSpPr>
        <dsp:cNvPr id="0" name=""/>
        <dsp:cNvSpPr/>
      </dsp:nvSpPr>
      <dsp:spPr>
        <a:xfrm>
          <a:off x="6732000" y="2077244"/>
          <a:ext cx="3498697" cy="1229728"/>
        </a:xfrm>
        <a:prstGeom prst="rect">
          <a:avLst/>
        </a:prstGeom>
        <a:noFill/>
        <a:ln>
          <a:noFill/>
        </a:ln>
        <a:effectLst/>
      </dsp:spPr>
      <dsp:style>
        <a:lnRef idx="0">
          <a:scrgbClr r="0" g="0" b="0"/>
        </a:lnRef>
        <a:fillRef idx="0">
          <a:scrgbClr r="0" g="0" b="0"/>
        </a:fillRef>
        <a:effectRef idx="0">
          <a:scrgbClr r="0" g="0" b="0"/>
        </a:effectRef>
        <a:fontRef idx="minor"/>
      </dsp:style>
    </dsp:sp>
    <dsp:sp modelId="{D854FF59-A643-4509-8986-77D3655365F1}">
      <dsp:nvSpPr>
        <dsp:cNvPr id="0" name=""/>
        <dsp:cNvSpPr/>
      </dsp:nvSpPr>
      <dsp:spPr>
        <a:xfrm>
          <a:off x="6732000" y="3306972"/>
          <a:ext cx="3498697" cy="4320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127000" bIns="0" numCol="1" spcCol="1270" anchor="ctr" anchorCtr="0">
          <a:noAutofit/>
        </a:bodyPr>
        <a:lstStyle/>
        <a:p>
          <a:pPr marL="0" lvl="0" indent="0" algn="l" defTabSz="889000">
            <a:lnSpc>
              <a:spcPct val="90000"/>
            </a:lnSpc>
            <a:spcBef>
              <a:spcPct val="0"/>
            </a:spcBef>
            <a:spcAft>
              <a:spcPct val="35000"/>
            </a:spcAft>
            <a:buNone/>
            <a:defRPr b="1"/>
          </a:pPr>
          <a:r>
            <a:rPr lang="en-US" sz="2000" kern="1200" dirty="0"/>
            <a:t>2010: Electronic Filing</a:t>
          </a:r>
        </a:p>
      </dsp:txBody>
      <dsp:txXfrm>
        <a:off x="6732000" y="3306972"/>
        <a:ext cx="3498697" cy="432066"/>
      </dsp:txXfrm>
    </dsp:sp>
    <dsp:sp modelId="{590072F8-91C1-4155-BBE0-A13E101E3972}">
      <dsp:nvSpPr>
        <dsp:cNvPr id="0" name=""/>
        <dsp:cNvSpPr/>
      </dsp:nvSpPr>
      <dsp:spPr>
        <a:xfrm>
          <a:off x="6515966" y="2077244"/>
          <a:ext cx="0" cy="1229728"/>
        </a:xfrm>
        <a:prstGeom prst="line">
          <a:avLst/>
        </a:prstGeom>
        <a:noFill/>
        <a:ln w="12700" cap="flat" cmpd="sng" algn="ctr">
          <a:solidFill>
            <a:schemeClr val="accent2">
              <a:hueOff val="0"/>
              <a:satOff val="0"/>
              <a:lumOff val="0"/>
              <a:alphaOff val="0"/>
            </a:schemeClr>
          </a:solidFill>
          <a:prstDash val="dash"/>
          <a:miter lim="800000"/>
        </a:ln>
        <a:effectLst/>
      </dsp:spPr>
      <dsp:style>
        <a:lnRef idx="1">
          <a:scrgbClr r="0" g="0" b="0"/>
        </a:lnRef>
        <a:fillRef idx="0">
          <a:scrgbClr r="0" g="0" b="0"/>
        </a:fillRef>
        <a:effectRef idx="0">
          <a:scrgbClr r="0" g="0" b="0"/>
        </a:effectRef>
        <a:fontRef idx="minor"/>
      </dsp:style>
    </dsp:sp>
    <dsp:sp modelId="{B32EC83C-12FA-456A-B4CC-AD63EB260D28}">
      <dsp:nvSpPr>
        <dsp:cNvPr id="0" name=""/>
        <dsp:cNvSpPr/>
      </dsp:nvSpPr>
      <dsp:spPr>
        <a:xfrm>
          <a:off x="6476285" y="2038357"/>
          <a:ext cx="77772" cy="77772"/>
        </a:xfrm>
        <a:prstGeom prst="ellipse">
          <a:avLst/>
        </a:prstGeom>
        <a:solidFill>
          <a:schemeClr val="lt1">
            <a:hueOff val="0"/>
            <a:satOff val="0"/>
            <a:lumOff val="0"/>
            <a:alphaOff val="0"/>
          </a:schemeClr>
        </a:solidFill>
        <a:ln w="6350" cap="flat" cmpd="sng" algn="ctr">
          <a:solidFill>
            <a:schemeClr val="accent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7/3/layout/DropPinTimeline">
  <dgm:title val="Drop Pin Timeline"/>
  <dgm:desc val="Use to show a list of events in chronological order. An invisible box next to the pin contains the date and the description is immediately below. It can display a medium amount of text and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
    <dgm:varLst>
      <dgm:chMax/>
      <dgm:chPref/>
      <dgm:animLvl val="lvl"/>
    </dgm:varLst>
    <dgm:alg type="composite"/>
    <dgm:shape xmlns:r="http://schemas.openxmlformats.org/officeDocument/2006/relationships" r:blip="">
      <dgm:adjLst/>
    </dgm:shape>
    <dgm:constrLst>
      <dgm:constr type="w" for="ch" forName="divider" refType="w"/>
      <dgm:constr type="h" for="ch" forName="divider"/>
      <dgm:constr type="ctrY" for="ch" forName="divider" refType="h" fact="0.5"/>
      <dgm:constr type="l" for="ch" forName="divider"/>
      <dgm:constr type="w" for="ch" forName="nodes" refType="w"/>
      <dgm:constr type="h" for="ch" forName="nodes" refType="h" fact="0.8"/>
      <dgm:constr type="ctrY" for="ch" forName="nodes" refType="h" fact="0.5"/>
    </dgm:constrLst>
    <dgm:layoutNode name="divider" styleLbl="fgAcc1">
      <dgm:alg type="sp"/>
      <dgm:choose name="ArrowShape">
        <dgm:if name="ArrowShapeLTR" func="var" arg="dir" op="equ" val="norm">
          <dgm:shape xmlns:r="http://schemas.openxmlformats.org/officeDocument/2006/relationships" type="line" r:blip="" zOrderOff="-1">
            <dgm:adjLst/>
            <dgm:extLst>
              <a:ext uri="{B698B0E9-8C71-41B9-8309-B3DCBF30829C}">
                <dgm1612:spPr xmlns:dgm1612="http://schemas.microsoft.com/office/drawing/2016/12/diagram">
                  <a:ln w="19050">
                    <a:solidFill>
                      <a:srgbClr val="000000"/>
                    </a:solidFill>
                    <a:tailEnd type="triangle" w="lg" len="lg"/>
                  </a:ln>
                </dgm1612:spPr>
              </a:ext>
            </dgm:extLst>
          </dgm:shape>
        </dgm:if>
        <dgm:else name="ArrowShapeRTL">
          <dgm:shape xmlns:r="http://schemas.openxmlformats.org/officeDocument/2006/relationships" type="line" r:blip="" zOrderOff="-1">
            <dgm:adjLst/>
            <dgm:extLst>
              <a:ext uri="{B698B0E9-8C71-41B9-8309-B3DCBF30829C}">
                <dgm1612:spPr xmlns:dgm1612="http://schemas.microsoft.com/office/drawing/2016/12/diagram">
                  <a:ln>
                    <a:solidFill>
                      <a:srgbClr val="000000"/>
                    </a:solidFill>
                    <a:headEnd type="triangle" w="lg" len="lg"/>
                  </a:ln>
                </dgm1612:spPr>
              </a:ext>
            </dgm:extLst>
          </dgm:shape>
        </dgm:else>
      </dgm:choose>
      <dgm:presOf/>
      <dgm:constrLst/>
      <dgm:ruleLst/>
    </dgm:layoutNode>
    <dgm:layoutNode name="nodes">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L1TextContainer" val="20"/>
        <dgm:constr type="primFontSz" for="des" forName="L2TextContainer" refType="primFontSz" refFor="des" refForName="L1TextContainer" op="equ" fact="0.75"/>
        <dgm:constr type="w" for="ch" forName="composite" refType="w"/>
        <dgm:constr type="h" for="ch" forName="composite" refType="h"/>
        <dgm:constr type="w" for="ch" forName="spaceBetweenRectangles" refType="w" refFor="ch" refForName="composite" fact="-0.5"/>
        <dgm:constr type="w" for="ch" ptType="sibTrans" op="equ"/>
        <dgm:constr type="primFontSz" for="des" forName="L1TextContainer" op="equ"/>
        <dgm:constr type="primFontSz" for="des" forName="L2TextContainer" op="equ"/>
        <dgm:constr type="primFontSz" for="des" forName="L1TextContainer1" val="20"/>
        <dgm:constr type="primFontSz" for="des" forName="L2TextContainer1" refType="primFontSz" refFor="des" refForName="L1TextContainer1" op="equ" fact="0.75"/>
        <dgm:constr type="w" for="ch" forName="composite1" refType="w"/>
        <dgm:constr type="h" for="ch" forName="composite1" refType="h"/>
        <dgm:constr type="w" for="ch" forName="spaceBetweenRectangles1" refType="w" refFor="ch" refForName="composite1" fact="0.28"/>
        <dgm:constr type="primFontSz" for="des" forName="L1TextContainer1" op="equ"/>
        <dgm:constr type="primFontSz" for="des" forName="L2TextContainer1" op="equ"/>
      </dgm:constrLst>
      <dgm:choose name="LayoutBasedOnCountOfNodes">
        <dgm:if name="LessThanOrEqualToTwoNodes" axis="ch" ptType="node" func="cnt" op="lte" val="2">
          <dgm:forEach name="nodesForEach1" axis="ch" ptType="node">
            <dgm:layoutNode name="composite1">
              <dgm:alg type="composite"/>
              <dgm:shape xmlns:r="http://schemas.openxmlformats.org/officeDocument/2006/relationships" r:blip="">
                <dgm:adjLst/>
              </dgm:shape>
              <dgm:choose name="CaseForLayoutDirection1">
                <dgm:if name="CaseForLayoutDirectionLTR1" func="var" arg="dir" op="equ" val="norm">
                  <dgm:choose name="CaseForPlacingNodesAboveAndBelowDividerLTR1">
                    <dgm:if name="CaseForPlacingNodeAboveDividerLTR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LTR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if>
                <dgm:else name="CaseForLayoutDirectionRTL1">
                  <dgm:choose name="CaseForPlacingNodesAboveAndBelowDividerRTL1">
                    <dgm:if name="CaseForPlacingNodeAboveDividerRTL1" axis="self" ptType="node" func="posOdd" op="equ" va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t" for="ch" forName="DropPinPlaceHolder1" refType="h" fact="0"/>
                        <dgm:constr type="l" for="ch" forName="DropPinPlaceHolder1" refType="w" fact="0"/>
                        <dgm:constr type="w" for="ch" forName="L2TextContainer1" refType="w" fact="0.83"/>
                        <dgm:constr type="l" for="ch" forName="L2TextContainer1" refType="r" refFor="ch" refForName="DropPinPlaceHolder1"/>
                        <dgm:constr type="t" for="ch" forName="L2TextContainer1" refType="b" refFor="ch" refForName="DropPinPlaceHolder1"/>
                        <dgm:constr type="b"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b" for="ch" forName="ConnectLine1" refType="h" fact="0.5"/>
                        <dgm:constr type="t" for="ch" forName="ConnectLine1" refType="b" refFor="ch" refForName="DropPinPlaceHolder1"/>
                        <dgm:constr type="w" for="ch" forName="EmptyPlaceHolder1" refType="w"/>
                        <dgm:constr type="h" for="ch" forName="EmptyPlaceHolder1" refType="h" fact="0.5"/>
                        <dgm:constr type="t" for="ch" forName="EmptyPlaceHolder1" refType="h" fact="0.5"/>
                      </dgm:constrLst>
                    </dgm:if>
                    <dgm:else name="CaseForPlacingNodeBelowDividerRTL1">
                      <dgm:constrLst>
                        <dgm:constr type="w" for="ch" forName="ConnectorPoint1" refType="h" refFor="ch" refForName="DropPinPlaceHolder1" fact="0.18"/>
                        <dgm:constr type="h" for="ch" forName="ConnectorPoint1" refType="h" refFor="ch" refForName="DropPinPlaceHolder1" fact="0.18"/>
                        <dgm:constr type="ctrX" for="ch" forName="ConnectorPoint1" refType="ctrX" refFor="ch" refForName="ConnectLine1"/>
                        <dgm:constr type="ctrY" for="ch" forName="ConnectorPoint1" refType="h" fact="0.5"/>
                        <dgm:constr type="w" for="ch" forName="DropPinPlaceHolder1" refType="h" fact="0.13"/>
                        <dgm:constr type="h" for="ch" forName="DropPinPlaceHolder1" refType="h" fact="0.13"/>
                        <dgm:constr type="b" for="ch" forName="DropPinPlaceHolder1" refType="h"/>
                        <dgm:constr type="l" for="ch" forName="DropPinPlaceHolder1" refType="w" fact="0"/>
                        <dgm:constr type="w" for="ch" forName="L2TextContainer1" refType="w" fact="0.83"/>
                        <dgm:constr type="l" for="ch" forName="L2TextContainer1" refType="r" refFor="ch" refForName="DropPinPlaceHolder1"/>
                        <dgm:constr type="b" for="ch" forName="L2TextContainer1" refType="t" refFor="ch" refForName="DropPinPlaceHolder1"/>
                        <dgm:constr type="t" for="ch" forName="L2TextContainer1" refType="h" fact="0.5"/>
                        <dgm:constr type="w" for="ch" forName="L1TextContainer1" refType="w" fact="0.83"/>
                        <dgm:constr type="l" for="ch" forName="L1TextContainer1" refType="r" refFor="ch" refForName="DropPinPlaceHolder1"/>
                        <dgm:constr type="b" for="ch" forName="L1TextContainer1" refType="b" refFor="ch" refForName="DropPinPlaceHolder1"/>
                        <dgm:constr type="t" for="ch" forName="L1TextContainer1" refType="t" refFor="ch" refForName="DropPinPlaceHolder1"/>
                        <dgm:constr type="w" for="ch" forName="ConnectLine1"/>
                        <dgm:constr type="ctrX" for="ch" forName="ConnectLine1" refType="ctrX" refFor="ch" refForName="DropPinPlaceHolder1"/>
                        <dgm:constr type="t" for="ch" forName="ConnectLine1" refType="h" fact="0.5"/>
                        <dgm:constr type="b" for="ch" forName="ConnectLine1" refType="t" refFor="ch" refForName="DropPinPlaceHolder1"/>
                        <dgm:constr type="w" for="ch" forName="EmptyPlaceHolder1" refType="w"/>
                        <dgm:constr type="h" for="ch" forName="EmptyPlaceHolder1" refType="h" fact="0.5"/>
                        <dgm:constr type="t" for="ch" forName="EmptyPlaceHolder1" refType="h" fact="0"/>
                      </dgm:constrLst>
                    </dgm:else>
                  </dgm:choose>
                </dgm:else>
              </dgm:choose>
              <dgm:layoutNode name="ConnectorPoint1" styleLbl="lnNode1" moveWith="ConnectLine1">
                <dgm:alg type="sp"/>
                <dgm:shape xmlns:r="http://schemas.openxmlformats.org/officeDocument/2006/relationships" type="ellipse" r:blip="" zOrderOff="10">
                  <dgm:adjLst/>
                </dgm:shape>
                <dgm:presOf/>
                <dgm:constrLst>
                  <dgm:constr type="w" refType="h" op="equ"/>
                </dgm:constrLst>
              </dgm:layoutNode>
              <dgm:layoutNode name="DropPinPlaceHolder1">
                <dgm:alg type="composite"/>
                <dgm:shape xmlns:r="http://schemas.openxmlformats.org/officeDocument/2006/relationships" r:blip="">
                  <dgm:adjLst/>
                </dgm:shape>
                <dgm:constrLst>
                  <dgm:constr type="w" for="ch" forName="DropPin1" refType="w"/>
                  <dgm:constr type="h" for="ch" forName="DropPin1" refType="h"/>
                  <dgm:constr type="ctrX" for="ch" forName="DropPin1" refType="w" fact="0.5"/>
                  <dgm:constr type="ctrY" for="ch" forName="DropPin1" refType="h" fact="0.5"/>
                  <dgm:constr type="w" for="ch" forName="Ellipse1" refType="w" refFor="ch" refForName="DropPin1" fact="0.55"/>
                  <dgm:constr type="h" for="ch" forName="Ellipse1" refType="w" refFor="ch" refForName="DropPin1" fact="0.55"/>
                  <dgm:constr type="ctrX" for="ch" forName="Ellipse1" refType="ctrX" refFor="ch" refForName="DropPin1"/>
                  <dgm:constr type="ctrY" for="ch" forName="Ellipse1" refType="ctrY" refFor="ch" refForName="DropPin1"/>
                </dgm:constrLst>
                <dgm:layoutNode name="DropPin1" styleLbl="alignNode1">
                  <dgm:alg type="sp"/>
                  <dgm:choose name="CaseForPlacingTearDropAboveAndBelowDivider1">
                    <dgm:if name="CaseForPlacingTearDropAboveDivider1" axis="self" ptType="node" func="posOdd" op="equ" val="1">
                      <dgm:shape xmlns:r="http://schemas.openxmlformats.org/officeDocument/2006/relationships" rot="135" type="teardrop" r:blip="">
                        <dgm:adjLst>
                          <dgm:adj idx="1" val="1.15"/>
                        </dgm:adjLst>
                      </dgm:shape>
                    </dgm:if>
                    <dgm:else name="CaseForPlacingTearDropBelowDivider1">
                      <dgm:shape xmlns:r="http://schemas.openxmlformats.org/officeDocument/2006/relationships" rot="-45" type="teardrop" r:blip="">
                        <dgm:adjLst>
                          <dgm:adj idx="1" val="1.15"/>
                        </dgm:adjLst>
                      </dgm:shape>
                    </dgm:else>
                  </dgm:choose>
                  <dgm:presOf/>
                  <dgm:constrLst/>
                </dgm:layoutNode>
                <dgm:layoutNode name="Ellipse1" styleLbl="fgAcc1" moveWith="DropPin1">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1" styleLbl="revTx" moveWith="L1TextContainer">
                <dgm:varLst>
                  <dgm:bulletEnabled val="1"/>
                </dgm:varLst>
                <dgm:choose name="casesForTxtDirLogic1">
                  <dgm:if name="Name771"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dgm:constr type="tMarg" refType="primFontSz" fact="0.5"/>
                      <dgm:constr type="bMarg" refType="primFontSz" fact="0.75"/>
                    </dgm:constrLst>
                  </dgm:if>
                  <dgm:else name="Name881">
                    <dgm:alg type="tx">
                      <dgm:param type="txAnchorVert" val="b"/>
                      <dgm:param type="parTxLTRAlign" val="l"/>
                      <dgm:param type="parTxRTLAlign" val="l"/>
                      <dgm:param type="txAnchorVertCh" val="b"/>
                      <dgm:param type="shpTxRTLAlignCh" val="l"/>
                      <dgm:param type="shpTxLTRAlignCh" val="l"/>
                    </dgm:alg>
                    <dgm:constrLst>
                      <dgm:constr type="lMarg"/>
                      <dgm:constr type="rMarg" refType="primFontSz" fact="0.5"/>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1"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1"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1">
                <dgm:alg type="sp"/>
                <dgm:shape xmlns:r="http://schemas.openxmlformats.org/officeDocument/2006/relationships" r:blip="">
                  <dgm:adjLst/>
                </dgm:shape>
                <dgm:presOf/>
                <dgm:constrLst/>
              </dgm:layoutNode>
            </dgm:layoutNode>
            <dgm:forEach name="Name281" axis="followSib" ptType="sibTrans" cnt="1">
              <dgm:layoutNode name="spaceBetweenRectangles1">
                <dgm:alg type="sp"/>
                <dgm:shape xmlns:r="http://schemas.openxmlformats.org/officeDocument/2006/relationships" r:blip="">
                  <dgm:adjLst/>
                </dgm:shape>
                <dgm:presOf/>
                <dgm:constrLst/>
                <dgm:ruleLst/>
              </dgm:layoutNode>
            </dgm:forEach>
          </dgm:forEach>
        </dgm:if>
        <dgm:else name="MoreThanTwoNodes">
          <dgm:forEach name="nodesForEach" axis="ch" ptType="node">
            <dgm:layoutNode name="composite">
              <dgm:alg type="composite"/>
              <dgm:shape xmlns:r="http://schemas.openxmlformats.org/officeDocument/2006/relationships" r:blip="">
                <dgm:adjLst/>
              </dgm:shape>
              <dgm:choose name="CaseForLayoutDirection">
                <dgm:if name="CaseForLayoutDirectionLTR" func="var" arg="dir" op="equ" val="norm">
                  <dgm:choose name="CaseForPlacingNodesAboveAndBelowDividerLTR">
                    <dgm:if name="CaseForPlacingNodeAboveDividerLTR"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LTR">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ConnectLine"/>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if>
                <dgm:else name="CaseForLayoutDirectionRTL">
                  <dgm:choose name="CaseForPlacingNodesAboveAndBelowDividerRTL">
                    <dgm:if name="CaseForPlacingNodeAboveDividerRTL" axis="self" ptType="node" func="posOdd" op="equ" val="1">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t" for="ch" forName="DropPinPlaceHolder" refType="h" fact="0"/>
                        <dgm:constr type="l" for="ch" forName="DropPinPlaceHolder" refType="w" fact="0"/>
                        <dgm:constr type="w" for="ch" forName="L2TextContainer" refType="w" fact="0.83"/>
                        <dgm:constr type="l" for="ch" forName="L2TextContainer" refType="r" refFor="ch" refForName="DropPinPlaceHolder"/>
                        <dgm:constr type="t" for="ch" forName="L2TextContainer" refType="b" refFor="ch" refForName="DropPinPlaceHolder"/>
                        <dgm:constr type="b"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b" for="ch" forName="ConnectLine" refType="h" fact="0.5"/>
                        <dgm:constr type="t" for="ch" forName="ConnectLine" refType="b" refFor="ch" refForName="DropPinPlaceHolder"/>
                        <dgm:constr type="w" for="ch" forName="EmptyPlaceHolder" refType="w"/>
                        <dgm:constr type="h" for="ch" forName="EmptyPlaceHolder" refType="h" fact="0.5"/>
                        <dgm:constr type="t" for="ch" forName="EmptyPlaceHolder" refType="h" fact="0.5"/>
                      </dgm:constrLst>
                    </dgm:if>
                    <dgm:else name="CaseForPlacingNodeBelowDividerRTL">
                      <dgm:constrLst>
                        <dgm:constr type="w" for="ch" forName="ConnectorPoint" refType="h" refFor="ch" refForName="DropPinPlaceHolder" fact="0.18"/>
                        <dgm:constr type="h" for="ch" forName="ConnectorPoint" refType="h" refFor="ch" refForName="DropPinPlaceHolder" fact="0.18"/>
                        <dgm:constr type="ctrX" for="ch" forName="ConnectorPoint" refType="ctrX" refFor="ch" refForName="DropPinPlaceHolder"/>
                        <dgm:constr type="ctrY" for="ch" forName="ConnectorPoint" refType="h" fact="0.5"/>
                        <dgm:constr type="w" for="ch" forName="DropPinPlaceHolder" refType="h" fact="0.13"/>
                        <dgm:constr type="h" for="ch" forName="DropPinPlaceHolder" refType="h" fact="0.13"/>
                        <dgm:constr type="b" for="ch" forName="DropPinPlaceHolder" refType="h"/>
                        <dgm:constr type="l" for="ch" forName="DropPinPlaceHolder" refType="w" fact="0"/>
                        <dgm:constr type="w" for="ch" forName="L2TextContainer" refType="w" fact="0.83"/>
                        <dgm:constr type="l" for="ch" forName="L2TextContainer" refType="r" refFor="ch" refForName="DropPinPlaceHolder"/>
                        <dgm:constr type="b" for="ch" forName="L2TextContainer" refType="t" refFor="ch" refForName="DropPinPlaceHolder"/>
                        <dgm:constr type="t" for="ch" forName="L2TextContainer" refType="h" fact="0.5"/>
                        <dgm:constr type="w" for="ch" forName="L1TextContainer" refType="w" fact="0.83"/>
                        <dgm:constr type="l" for="ch" forName="L1TextContainer" refType="r" refFor="ch" refForName="DropPinPlaceHolder"/>
                        <dgm:constr type="b" for="ch" forName="L1TextContainer" refType="b" refFor="ch" refForName="DropPinPlaceHolder"/>
                        <dgm:constr type="t" for="ch" forName="L1TextContainer" refType="t" refFor="ch" refForName="DropPinPlaceHolder"/>
                        <dgm:constr type="w" for="ch" forName="ConnectLine"/>
                        <dgm:constr type="ctrX" for="ch" forName="ConnectLine" refType="ctrX" refFor="ch" refForName="DropPinPlaceHolder"/>
                        <dgm:constr type="t" for="ch" forName="ConnectLine" refType="h" fact="0.5"/>
                        <dgm:constr type="b" for="ch" forName="ConnectLine" refType="t" refFor="ch" refForName="DropPinPlaceHolder"/>
                        <dgm:constr type="w" for="ch" forName="EmptyPlaceHolder" refType="w"/>
                        <dgm:constr type="h" for="ch" forName="EmptyPlaceHolder" refType="h" fact="0.5"/>
                        <dgm:constr type="t" for="ch" forName="EmptyPlaceHolder" refType="h" fact="0"/>
                      </dgm:constrLst>
                    </dgm:else>
                  </dgm:choose>
                </dgm:else>
              </dgm:choose>
              <dgm:layoutNode name="ConnectorPoint" styleLbl="lnNode1" moveWith="ConnectLine">
                <dgm:alg type="sp"/>
                <dgm:shape xmlns:r="http://schemas.openxmlformats.org/officeDocument/2006/relationships" type="ellipse" r:blip="" zOrderOff="10">
                  <dgm:adjLst/>
                  <dgm:extLst>
                    <a:ext uri="{B698B0E9-8C71-41B9-8309-B3DCBF30829C}">
                      <dgm1612:spPr xmlns:dgm1612="http://schemas.microsoft.com/office/drawing/2016/12/diagram">
                        <a:ln w="6350"/>
                      </dgm1612:spPr>
                    </a:ext>
                  </dgm:extLst>
                </dgm:shape>
                <dgm:presOf/>
                <dgm:constrLst>
                  <dgm:constr type="w" refType="h" op="equ"/>
                </dgm:constrLst>
              </dgm:layoutNode>
              <dgm:layoutNode name="DropPinPlaceHolder">
                <dgm:alg type="composite"/>
                <dgm:shape xmlns:r="http://schemas.openxmlformats.org/officeDocument/2006/relationships" r:blip="">
                  <dgm:adjLst/>
                </dgm:shape>
                <dgm:constrLst>
                  <dgm:constr type="w" for="ch" forName="DropPin" refType="w"/>
                  <dgm:constr type="h" for="ch" forName="DropPin" refType="h"/>
                  <dgm:constr type="ctrX" for="ch" forName="DropPin" refType="w" fact="0.5"/>
                  <dgm:constr type="ctrY" for="ch" forName="DropPin" refType="h" fact="0.5"/>
                  <dgm:constr type="w" for="ch" forName="Ellipse" refType="w" refFor="ch" refForName="DropPin" fact="0.55"/>
                  <dgm:constr type="h" for="ch" forName="Ellipse" refType="w" refFor="ch" refForName="DropPin" fact="0.55"/>
                  <dgm:constr type="ctrX" for="ch" forName="Ellipse" refType="ctrX" refFor="ch" refForName="DropPin"/>
                  <dgm:constr type="ctrY" for="ch" forName="Ellipse" refType="ctrY" refFor="ch" refForName="DropPin"/>
                </dgm:constrLst>
                <dgm:layoutNode name="DropPin" styleLbl="alignNode1">
                  <dgm:alg type="sp"/>
                  <dgm:choose name="CaseForPlacingTearDropAboveAndBelowDivider">
                    <dgm:if name="CaseForPlacingTearDropAboveDivider" axis="self" ptType="node" func="posOdd" op="equ" val="1">
                      <dgm:shape xmlns:r="http://schemas.openxmlformats.org/officeDocument/2006/relationships" rot="135" type="teardrop" r:blip="">
                        <dgm:adjLst>
                          <dgm:adj idx="1" val="1.15"/>
                        </dgm:adjLst>
                      </dgm:shape>
                    </dgm:if>
                    <dgm:else name="CaseForPlacingTearDropBelowDivider">
                      <dgm:shape xmlns:r="http://schemas.openxmlformats.org/officeDocument/2006/relationships" rot="-45" type="teardrop" r:blip="">
                        <dgm:adjLst>
                          <dgm:adj idx="1" val="1.15"/>
                        </dgm:adjLst>
                      </dgm:shape>
                    </dgm:else>
                  </dgm:choose>
                  <dgm:presOf/>
                  <dgm:constrLst/>
                </dgm:layoutNode>
                <dgm:layoutNode name="Ellipse" styleLbl="fgAcc1" moveWith="DropPin">
                  <dgm:alg type="sp"/>
                  <dgm:shape xmlns:r="http://schemas.openxmlformats.org/officeDocument/2006/relationships" type="ellipse" r:blip="">
                    <dgm:adjLst/>
                    <dgm:extLst>
                      <a:ext uri="{B698B0E9-8C71-41B9-8309-B3DCBF30829C}">
                        <dgm1612:spPr xmlns:dgm1612="http://schemas.microsoft.com/office/drawing/2016/12/diagram">
                          <a:ln>
                            <a:noFill/>
                          </a:ln>
                        </dgm1612:spPr>
                      </a:ext>
                    </dgm:extLst>
                  </dgm:shape>
                  <dgm:presOf/>
                  <dgm:constrLst/>
                </dgm:layoutNode>
              </dgm:layoutNode>
              <dgm:layoutNode name="L2TextContainer" styleLbl="revTx" moveWith="L1TextContainer">
                <dgm:varLst>
                  <dgm:bulletEnabled val="1"/>
                </dgm:varLst>
                <dgm:choose name="casesForTxtDirLogic">
                  <dgm:if name="Name77" axis="self" ptType="node" func="posOdd" op="equ" val="1">
                    <dgm:alg type="tx">
                      <dgm:param type="txAnchorVert" val="t"/>
                      <dgm:param type="parTxLTRAlign" val="l"/>
                      <dgm:param type="parTxRTLAlign" val="l"/>
                      <dgm:param type="txAnchorVertCh" val="t"/>
                      <dgm:param type="shpTxRTLAlignCh" val="l"/>
                      <dgm:param type="shpTxLTRAlignCh" val="l"/>
                    </dgm:alg>
                    <dgm:constrLst>
                      <dgm:constr type="lMarg"/>
                      <dgm:constr type="rMarg" refType="primFontSz" fact="0.5"/>
                      <dgm:constr type="tMarg" refType="primFontSz" fact="0.5"/>
                      <dgm:constr type="bMarg" refType="primFontSz" fact="0.75"/>
                    </dgm:constrLst>
                  </dgm:if>
                  <dgm:else name="Name88">
                    <dgm:alg type="tx">
                      <dgm:param type="txAnchorVert" val="b"/>
                      <dgm:param type="parTxLTRAlign" val="l"/>
                      <dgm:param type="parTxRTLAlign" val="l"/>
                      <dgm:param type="txAnchorVertCh" val="b"/>
                      <dgm:param type="shpTxRTLAlignCh" val="l"/>
                      <dgm:param type="shpTxLTRAlignCh" val="l"/>
                    </dgm:alg>
                    <dgm:constrLst>
                      <dgm:constr type="lMarg"/>
                      <dgm:constr type="rMarg"/>
                      <dgm:constr type="tMarg" refType="primFontSz" fact="0.75"/>
                      <dgm:constr type="bMarg" refType="primFontSz" fact="0.5"/>
                    </dgm:constrLst>
                  </dgm:else>
                </dgm:choose>
                <dgm:shape xmlns:r="http://schemas.openxmlformats.org/officeDocument/2006/relationships" type="rect" r:blip="">
                  <dgm:adjLst/>
                </dgm:shape>
                <dgm:presOf axis="des" ptType="node"/>
                <dgm:ruleLst>
                  <dgm:rule type="primFontSz" val="11" fact="NaN" max="NaN"/>
                </dgm:ruleLst>
              </dgm:layoutNode>
              <dgm:layoutNode name="L1TextContainer" styleLbl="revTx">
                <dgm:varLst>
                  <dgm:chMax val="1"/>
                  <dgm:chPref val="1"/>
                  <dgm:bulletEnabled val="1"/>
                </dgm:varLst>
                <dgm:alg type="tx">
                  <dgm:param type="txAnchorVert" val="mid"/>
                  <dgm:param type="parTxLTRAlign" val="l"/>
                  <dgm:param type="parTxRTLAlign" val="l"/>
                </dgm:alg>
                <dgm:shape xmlns:r="http://schemas.openxmlformats.org/officeDocument/2006/relationships" type="rect" r:blip="">
                  <dgm:adjLst/>
                </dgm:shape>
                <dgm:presOf axis="self"/>
                <dgm:constrLst>
                  <dgm:constr type="lMarg"/>
                  <dgm:constr type="rMarg" refType="primFontSz" fact="0.5"/>
                  <dgm:constr type="tMarg"/>
                  <dgm:constr type="bMarg"/>
                </dgm:constrLst>
                <dgm:ruleLst>
                  <dgm:rule type="primFontSz" val="13" fact="NaN" max="NaN"/>
                </dgm:ruleLst>
              </dgm:layoutNode>
              <dgm:layoutNode name="ConnectLine" styleLbl="sibTrans1D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EmptyPlaceHolder">
                <dgm:alg type="sp"/>
                <dgm:shape xmlns:r="http://schemas.openxmlformats.org/officeDocument/2006/relationships" r:blip="">
                  <dgm:adjLst/>
                </dgm:shape>
                <dgm:presOf/>
                <dgm:constrLst/>
              </dgm:layoutNode>
            </dgm:layoutNode>
            <dgm:forEach name="Name28" axis="followSib" ptType="sibTrans" cnt="1">
              <dgm:layoutNode name="spaceBetweenRectangles">
                <dgm:alg type="sp"/>
                <dgm:shape xmlns:r="http://schemas.openxmlformats.org/officeDocument/2006/relationships" r:blip="">
                  <dgm:adjLst/>
                </dgm:shape>
                <dgm:presOf/>
                <dgm:constrLst/>
                <dgm:ruleLst/>
              </dgm:layoutNode>
            </dgm:forEach>
          </dgm:forEach>
        </dgm:else>
      </dgm:choose>
    </dgm:layoutNode>
  </dgm:layoutNode>
  <dgm:extLst>
    <a:ext uri="{68A01E43-0DF5-4B5B-8FA6-DAF915123BFB}">
      <dgm1612:lstStyle xmlns:dgm1612="http://schemas.microsoft.com/office/drawing/2016/12/diagram">
        <a:lvl1pPr>
          <a:defRPr b="1"/>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2BC1543-9909-4748-A1A6-436A467D170F}" type="datetimeFigureOut">
              <a:rPr lang="en-US" smtClean="0"/>
              <a:t>12/27/2018</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DCCD281-221F-DE4A-B4FB-F7CE771BCF63}" type="slidenum">
              <a:rPr lang="en-US" smtClean="0"/>
              <a:t>‹#›</a:t>
            </a:fld>
            <a:endParaRPr lang="en-US"/>
          </a:p>
        </p:txBody>
      </p:sp>
    </p:spTree>
    <p:extLst>
      <p:ext uri="{BB962C8B-B14F-4D97-AF65-F5344CB8AC3E}">
        <p14:creationId xmlns:p14="http://schemas.microsoft.com/office/powerpoint/2010/main" val="37517638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DCCD281-221F-DE4A-B4FB-F7CE771BCF63}"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67349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FB0A310-857E-4B91-8D52-65F5ADD071E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156707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0A310-857E-4B91-8D52-65F5ADD071E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7826801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0A310-857E-4B91-8D52-65F5ADD071E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8417969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2DD8FD-B8C3-49EC-9363-62E84DAF4DE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884261-7061-448A-9AE4-EFC311B15C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EE92610-796F-4DB8-B8CC-DE0A89F5F745}"/>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5" name="Footer Placeholder 4">
            <a:extLst>
              <a:ext uri="{FF2B5EF4-FFF2-40B4-BE49-F238E27FC236}">
                <a16:creationId xmlns:a16="http://schemas.microsoft.com/office/drawing/2014/main" id="{FE611052-5C71-46FE-8113-F2BB08B813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D2C2D23-D5D1-4C79-A583-3A3E9AC1D562}"/>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13780887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A64C-306E-475B-82D1-329DDE875CE9}"/>
              </a:ext>
            </a:extLst>
          </p:cNvPr>
          <p:cNvSpPr>
            <a:spLocks noGrp="1"/>
          </p:cNvSpPr>
          <p:nvPr>
            <p:ph type="title"/>
          </p:nvPr>
        </p:nvSpPr>
        <p:spPr/>
        <p:txBody>
          <a:bodyPr/>
          <a:lstStyle>
            <a:lvl1pPr>
              <a:defRPr cap="all" baseline="0">
                <a:solidFill>
                  <a:schemeClr val="accent2">
                    <a:lumMod val="75000"/>
                  </a:schemeClr>
                </a:solidFill>
                <a:latin typeface="Euphemia" panose="020B0503040102020104"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95496028-7F39-4543-A298-AC914E3DFB13}"/>
              </a:ext>
            </a:extLst>
          </p:cNvPr>
          <p:cNvSpPr>
            <a:spLocks noGrp="1"/>
          </p:cNvSpPr>
          <p:nvPr>
            <p:ph idx="1"/>
          </p:nvPr>
        </p:nvSpPr>
        <p:spPr/>
        <p:txBody>
          <a:bodyPr>
            <a:normAutofit/>
          </a:bodyPr>
          <a:lstStyle>
            <a:lvl1pPr>
              <a:defRPr sz="2000">
                <a:latin typeface="+mj-lt"/>
              </a:defRPr>
            </a:lvl1pPr>
            <a:lvl2pPr>
              <a:defRPr sz="1800">
                <a:latin typeface="+mj-lt"/>
              </a:defRPr>
            </a:lvl2pPr>
            <a:lvl3pPr>
              <a:defRPr sz="1600">
                <a:latin typeface="+mj-lt"/>
              </a:defRPr>
            </a:lvl3pPr>
            <a:lvl4pPr>
              <a:defRPr sz="1400">
                <a:latin typeface="+mj-lt"/>
              </a:defRPr>
            </a:lvl4pPr>
            <a:lvl5pPr>
              <a:defRPr sz="1400">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30B9A30-871A-4817-95DD-420A6D7468E8}"/>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5" name="Footer Placeholder 4">
            <a:extLst>
              <a:ext uri="{FF2B5EF4-FFF2-40B4-BE49-F238E27FC236}">
                <a16:creationId xmlns:a16="http://schemas.microsoft.com/office/drawing/2014/main" id="{E82D1B21-90BF-4530-B430-CA24245FBC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64D4CD-4E5C-4CC6-8EEB-417C7D8B619E}"/>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366117339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DF1CA5-58AF-4815-82F1-F4575C5C673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55E7C8A-C1C0-4BB1-A1F3-15CF8983B8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DC03913-0BA8-4124-B26E-1931A02DDB10}"/>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5" name="Footer Placeholder 4">
            <a:extLst>
              <a:ext uri="{FF2B5EF4-FFF2-40B4-BE49-F238E27FC236}">
                <a16:creationId xmlns:a16="http://schemas.microsoft.com/office/drawing/2014/main" id="{9FA6C5BC-6CDF-479B-8FAB-FAA0E380C8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BC851-74F6-4889-B765-89B0DAA27102}"/>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2411084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22EAA-44F1-4453-91F5-F982AF56BA7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C65B90-74E5-45B9-AF3E-97E4DBE458ED}"/>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530E93-8E54-4646-A411-00EB56F064CF}"/>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1E413C-6616-4FE4-ABB9-29675B9C28A1}"/>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6" name="Footer Placeholder 5">
            <a:extLst>
              <a:ext uri="{FF2B5EF4-FFF2-40B4-BE49-F238E27FC236}">
                <a16:creationId xmlns:a16="http://schemas.microsoft.com/office/drawing/2014/main" id="{9AE40F7D-BA2D-4674-A21A-ACB4BF9D5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6EC5F53-8353-462A-AE5C-6275B2C24785}"/>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14107858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9C8FFA-0E48-44EA-A031-62F806E469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B1C9F3-4349-405F-B445-8708B7B7836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A5CDE47-C5FB-4300-AF07-0685ED713B1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966CB4-FC42-4E1D-A0CD-A00BE2AFF5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270E077-5EAE-4CF4-AC35-7B3A095FC45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B196194-C4A9-48BE-A62E-86A907FC9E3E}"/>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8" name="Footer Placeholder 7">
            <a:extLst>
              <a:ext uri="{FF2B5EF4-FFF2-40B4-BE49-F238E27FC236}">
                <a16:creationId xmlns:a16="http://schemas.microsoft.com/office/drawing/2014/main" id="{711F495C-1C5C-4394-AE4D-589683069BF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00CF51E-128B-4543-9CCB-C5F1458E42E7}"/>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29354573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A970E3-D563-4A30-BB5C-23D9EBF3C6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657BD9D-8FCE-4F18-8585-053798E8866D}"/>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4" name="Footer Placeholder 3">
            <a:extLst>
              <a:ext uri="{FF2B5EF4-FFF2-40B4-BE49-F238E27FC236}">
                <a16:creationId xmlns:a16="http://schemas.microsoft.com/office/drawing/2014/main" id="{532A0961-4CEB-4549-95D1-EEB21767F4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29C285C-8664-480A-A1B6-BF2DE72C72A3}"/>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2606933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301CD60-1F4E-4215-9324-4679D4A22D20}"/>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3" name="Footer Placeholder 2">
            <a:extLst>
              <a:ext uri="{FF2B5EF4-FFF2-40B4-BE49-F238E27FC236}">
                <a16:creationId xmlns:a16="http://schemas.microsoft.com/office/drawing/2014/main" id="{9590E3FD-3246-4A3A-8109-B2046F850D1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5C60204-698E-4429-AFC8-9C9E6F6F1FB3}"/>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2893645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FF8EB-5B6A-4101-852A-D26ECA7E5AA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821753C-7085-4E10-96D2-D08F7E8ED86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29B4EDD-BEFF-47D2-995B-E816106AEC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B697124-18F0-4EBD-AC30-2C4FCD621B42}"/>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6" name="Footer Placeholder 5">
            <a:extLst>
              <a:ext uri="{FF2B5EF4-FFF2-40B4-BE49-F238E27FC236}">
                <a16:creationId xmlns:a16="http://schemas.microsoft.com/office/drawing/2014/main" id="{AD525190-72E4-455A-8DB6-2C4992F9AE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D372EE2-2B74-495D-8FC5-0F1F5668D559}"/>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5489236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B0A310-857E-4B91-8D52-65F5ADD071E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39633430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0BDDE-E12E-42F0-99C2-91278734B78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4AB50F3-7434-4D14-871F-A1FF1EAA7AD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80A80-6417-4671-82D2-759AB9C7BAE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9809D59-78E3-4F76-B8CD-4945457B7CF9}"/>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6" name="Footer Placeholder 5">
            <a:extLst>
              <a:ext uri="{FF2B5EF4-FFF2-40B4-BE49-F238E27FC236}">
                <a16:creationId xmlns:a16="http://schemas.microsoft.com/office/drawing/2014/main" id="{C4DB6E07-2230-498F-ACD8-6990EA2E6C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30D197A-708E-4BD4-B96F-265D5B37C3E2}"/>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8226343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A3B2D7-88D6-47F3-BE98-FE8F1CBFEE3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E273249-E432-4A1D-84EA-7562D3282AE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D73C51E-65B7-4E46-8A8E-29135CE37916}"/>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5" name="Footer Placeholder 4">
            <a:extLst>
              <a:ext uri="{FF2B5EF4-FFF2-40B4-BE49-F238E27FC236}">
                <a16:creationId xmlns:a16="http://schemas.microsoft.com/office/drawing/2014/main" id="{DC24AB66-E1AA-4A37-9245-1920D2BDA3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AE81BB-D0FB-42B9-B82C-5DEFE8CA3A8D}"/>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30336199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B27E912-2A6A-4D5B-8AA3-B54A328C0FF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4E7DD9B-91D8-4FB0-ADD2-5A7CCA71084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C0FB8F-100B-474A-A478-2AEAAE13BF89}"/>
              </a:ext>
            </a:extLst>
          </p:cNvPr>
          <p:cNvSpPr>
            <a:spLocks noGrp="1"/>
          </p:cNvSpPr>
          <p:nvPr>
            <p:ph type="dt" sz="half" idx="10"/>
          </p:nvPr>
        </p:nvSpPr>
        <p:spPr/>
        <p:txBody>
          <a:bodyPr/>
          <a:lstStyle/>
          <a:p>
            <a:fld id="{453B9AE3-4A04-48AB-9A62-515339CD4705}" type="datetimeFigureOut">
              <a:rPr lang="en-US" smtClean="0"/>
              <a:t>12/27/2018</a:t>
            </a:fld>
            <a:endParaRPr lang="en-US"/>
          </a:p>
        </p:txBody>
      </p:sp>
      <p:sp>
        <p:nvSpPr>
          <p:cNvPr id="5" name="Footer Placeholder 4">
            <a:extLst>
              <a:ext uri="{FF2B5EF4-FFF2-40B4-BE49-F238E27FC236}">
                <a16:creationId xmlns:a16="http://schemas.microsoft.com/office/drawing/2014/main" id="{B2FBE729-6A00-4C50-AADD-8D9A754912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0E1494-BCC5-46CF-90A0-AA34A466526D}"/>
              </a:ext>
            </a:extLst>
          </p:cNvPr>
          <p:cNvSpPr>
            <a:spLocks noGrp="1"/>
          </p:cNvSpPr>
          <p:nvPr>
            <p:ph type="sldNum" sz="quarter" idx="12"/>
          </p:nvPr>
        </p:nvSpPr>
        <p:spPr/>
        <p:txBody>
          <a:bodyPr/>
          <a:lstStyle/>
          <a:p>
            <a:fld id="{CBE25F77-E9F4-469C-A1B9-75383E4E1BDA}" type="slidenum">
              <a:rPr lang="en-US" smtClean="0"/>
              <a:t>‹#›</a:t>
            </a:fld>
            <a:endParaRPr lang="en-US"/>
          </a:p>
        </p:txBody>
      </p:sp>
    </p:spTree>
    <p:extLst>
      <p:ext uri="{BB962C8B-B14F-4D97-AF65-F5344CB8AC3E}">
        <p14:creationId xmlns:p14="http://schemas.microsoft.com/office/powerpoint/2010/main" val="24013220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7E65EC5-4319-4714-8F25-EBD3D6806965}"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87264618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3176882-2959-40AF-B34D-52FFFF8DDD88}"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6019924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B82C6DA-22BE-47F7-BB33-DFAAF6CC7075}"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194843627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3A2ABA0-C9CA-4945-B401-F85B4DDF4D9C}" type="datetime1">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37865555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CDC9A07-61AF-4E6B-B9DA-FBF28A322BB3}" type="datetime1">
              <a:rPr lang="en-US" smtClean="0"/>
              <a:t>12/27/2018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1326872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291004-C814-46BC-9189-316550590816}" type="datetime1">
              <a:rPr lang="en-US" smtClean="0"/>
              <a:t>12/27/2018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12392233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CD3DE9-2097-4E59-89E0-5C2D3BCF4FBB}" type="datetime1">
              <a:rPr lang="en-US" smtClean="0"/>
              <a:t>12/27/2018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4267182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FB0A310-857E-4B91-8D52-65F5ADD071E2}" type="datetimeFigureOut">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8728481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0B109A3-9C51-40BA-B43C-3F03D5EA04DA}" type="datetime1">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32590862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6FDEC69-CF22-4747-A814-790C5F26BB5A}" type="datetime1">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3283759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B453FCB-E8A2-4CC9-A26A-5075D2B0A7F4}"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25724384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D05B70F-F894-4371-A9CF-45063B37A819}" type="datetime1">
              <a:rPr lang="en-US" smtClean="0"/>
              <a:t>12/27/2018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55472401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293A27-5C81-4AB5-8399-5D486527A7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6F6EC4-1724-4F3A-A005-A37D09179D7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A2544C3-6EA1-491D-A3E1-C71B805F3C0B}"/>
              </a:ext>
            </a:extLst>
          </p:cNvPr>
          <p:cNvSpPr>
            <a:spLocks noGrp="1"/>
          </p:cNvSpPr>
          <p:nvPr>
            <p:ph type="dt" sz="half" idx="10"/>
          </p:nvPr>
        </p:nvSpPr>
        <p:spPr/>
        <p:txBody>
          <a:bodyPr/>
          <a:lstStyle/>
          <a:p>
            <a:fld id="{2C184D62-E87B-4E78-8D51-A71AAF7EFE70}" type="datetime1">
              <a:rPr lang="en-US" smtClean="0"/>
              <a:t>12/27/2018</a:t>
            </a:fld>
            <a:endParaRPr lang="en-US"/>
          </a:p>
        </p:txBody>
      </p:sp>
      <p:sp>
        <p:nvSpPr>
          <p:cNvPr id="5" name="Footer Placeholder 4">
            <a:extLst>
              <a:ext uri="{FF2B5EF4-FFF2-40B4-BE49-F238E27FC236}">
                <a16:creationId xmlns:a16="http://schemas.microsoft.com/office/drawing/2014/main" id="{A58F7350-6062-4FEE-93F7-39DBFDB254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461B2C2-F002-4F83-83D9-5DC9415D609A}"/>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402142600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5F50DE-4667-482C-A2D3-A38F59FCEDD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C252D1C-6889-452E-A492-EBD17E108E1C}"/>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989D5C-3CC8-4194-99E8-46D8E84587A4}"/>
              </a:ext>
            </a:extLst>
          </p:cNvPr>
          <p:cNvSpPr>
            <a:spLocks noGrp="1"/>
          </p:cNvSpPr>
          <p:nvPr>
            <p:ph type="dt" sz="half" idx="10"/>
          </p:nvPr>
        </p:nvSpPr>
        <p:spPr/>
        <p:txBody>
          <a:bodyPr/>
          <a:lstStyle/>
          <a:p>
            <a:fld id="{C656BC0E-6968-47DA-9DB9-D508F49A0C0D}" type="datetime1">
              <a:rPr lang="en-US" smtClean="0"/>
              <a:t>12/27/2018</a:t>
            </a:fld>
            <a:endParaRPr lang="en-US"/>
          </a:p>
        </p:txBody>
      </p:sp>
      <p:sp>
        <p:nvSpPr>
          <p:cNvPr id="5" name="Footer Placeholder 4">
            <a:extLst>
              <a:ext uri="{FF2B5EF4-FFF2-40B4-BE49-F238E27FC236}">
                <a16:creationId xmlns:a16="http://schemas.microsoft.com/office/drawing/2014/main" id="{8ECA486D-A456-4A19-8567-6ED738113E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38F71D-8FCE-4C36-90E4-F6588BE53760}"/>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196514089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B1D4-BD2E-4B4C-8416-A6F61936643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56C0E8B-DB9C-4E7A-AA09-A1CC62E71B7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9CB7F07-40F2-454C-8F19-1FD05CDB26B5}"/>
              </a:ext>
            </a:extLst>
          </p:cNvPr>
          <p:cNvSpPr>
            <a:spLocks noGrp="1"/>
          </p:cNvSpPr>
          <p:nvPr>
            <p:ph type="dt" sz="half" idx="10"/>
          </p:nvPr>
        </p:nvSpPr>
        <p:spPr/>
        <p:txBody>
          <a:bodyPr/>
          <a:lstStyle/>
          <a:p>
            <a:fld id="{2588A9C0-7A89-4285-8B2D-1E4FA1910F1E}" type="datetime1">
              <a:rPr lang="en-US" smtClean="0"/>
              <a:t>12/27/2018</a:t>
            </a:fld>
            <a:endParaRPr lang="en-US"/>
          </a:p>
        </p:txBody>
      </p:sp>
      <p:sp>
        <p:nvSpPr>
          <p:cNvPr id="5" name="Footer Placeholder 4">
            <a:extLst>
              <a:ext uri="{FF2B5EF4-FFF2-40B4-BE49-F238E27FC236}">
                <a16:creationId xmlns:a16="http://schemas.microsoft.com/office/drawing/2014/main" id="{03794549-F0E7-46FC-ACD4-47330C13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044BBB-A757-43CE-9651-DF91F7E0342B}"/>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36691752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50CECF-D588-468B-A7A3-90A98346B6A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DD951B1-1553-4958-9D61-E1F0A1D9DF6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4AF1E5E-7AAE-444D-86E4-1C566EFC0B3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0BC9A7E-E423-4A61-828D-BDF012BA275C}"/>
              </a:ext>
            </a:extLst>
          </p:cNvPr>
          <p:cNvSpPr>
            <a:spLocks noGrp="1"/>
          </p:cNvSpPr>
          <p:nvPr>
            <p:ph type="dt" sz="half" idx="10"/>
          </p:nvPr>
        </p:nvSpPr>
        <p:spPr/>
        <p:txBody>
          <a:bodyPr/>
          <a:lstStyle/>
          <a:p>
            <a:fld id="{DA5CC23E-F11C-48D9-AE55-0EF6324A9F73}" type="datetime1">
              <a:rPr lang="en-US" smtClean="0"/>
              <a:t>12/27/2018</a:t>
            </a:fld>
            <a:endParaRPr lang="en-US"/>
          </a:p>
        </p:txBody>
      </p:sp>
      <p:sp>
        <p:nvSpPr>
          <p:cNvPr id="6" name="Footer Placeholder 5">
            <a:extLst>
              <a:ext uri="{FF2B5EF4-FFF2-40B4-BE49-F238E27FC236}">
                <a16:creationId xmlns:a16="http://schemas.microsoft.com/office/drawing/2014/main" id="{A366D3F1-3B66-4228-9A47-E7D04A065FE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61B5D7-E998-411F-BEDA-F76665A5D79D}"/>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233194270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B8DF-503D-48C4-9D47-463A470AD47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2C338F9-2BFA-4C1A-A29F-44F778CC87D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80319EB-DD39-4B32-87D0-49873CED0F2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06925FA-E7BE-4DA6-B13F-609287FC5C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D98FF09-0267-44A3-B767-F5AD1CB5CCA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43EC5D4-0A9B-4479-9DD6-B1FB0CFDEBB4}"/>
              </a:ext>
            </a:extLst>
          </p:cNvPr>
          <p:cNvSpPr>
            <a:spLocks noGrp="1"/>
          </p:cNvSpPr>
          <p:nvPr>
            <p:ph type="dt" sz="half" idx="10"/>
          </p:nvPr>
        </p:nvSpPr>
        <p:spPr/>
        <p:txBody>
          <a:bodyPr/>
          <a:lstStyle/>
          <a:p>
            <a:fld id="{E6454B23-E954-413E-A340-E1B67CB96215}" type="datetime1">
              <a:rPr lang="en-US" smtClean="0"/>
              <a:t>12/27/2018</a:t>
            </a:fld>
            <a:endParaRPr lang="en-US"/>
          </a:p>
        </p:txBody>
      </p:sp>
      <p:sp>
        <p:nvSpPr>
          <p:cNvPr id="8" name="Footer Placeholder 7">
            <a:extLst>
              <a:ext uri="{FF2B5EF4-FFF2-40B4-BE49-F238E27FC236}">
                <a16:creationId xmlns:a16="http://schemas.microsoft.com/office/drawing/2014/main" id="{AD07A819-CF02-4B5A-9314-E58BF873C0C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BB6AC02-78C3-411E-B17B-73949C2E77DE}"/>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251632883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31B3D0-BEF4-46A2-8EE3-F3297DBD7D2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0CE44D-5F24-4B91-A27D-C841001E269A}"/>
              </a:ext>
            </a:extLst>
          </p:cNvPr>
          <p:cNvSpPr>
            <a:spLocks noGrp="1"/>
          </p:cNvSpPr>
          <p:nvPr>
            <p:ph type="dt" sz="half" idx="10"/>
          </p:nvPr>
        </p:nvSpPr>
        <p:spPr/>
        <p:txBody>
          <a:bodyPr/>
          <a:lstStyle/>
          <a:p>
            <a:fld id="{98D01C05-EBE7-4848-9605-17FA64F26282}" type="datetime1">
              <a:rPr lang="en-US" smtClean="0"/>
              <a:t>12/27/2018</a:t>
            </a:fld>
            <a:endParaRPr lang="en-US"/>
          </a:p>
        </p:txBody>
      </p:sp>
      <p:sp>
        <p:nvSpPr>
          <p:cNvPr id="4" name="Footer Placeholder 3">
            <a:extLst>
              <a:ext uri="{FF2B5EF4-FFF2-40B4-BE49-F238E27FC236}">
                <a16:creationId xmlns:a16="http://schemas.microsoft.com/office/drawing/2014/main" id="{0594DDE8-BE40-4E0F-8179-93E9114EA3A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B20E8C3-3FFA-43CB-9F7D-676DA3E6D067}"/>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25037132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B0A310-857E-4B91-8D52-65F5ADD071E2}"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37801904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7C3E83F-67C2-4EC0-A1BF-781564BDF8EB}"/>
              </a:ext>
            </a:extLst>
          </p:cNvPr>
          <p:cNvSpPr>
            <a:spLocks noGrp="1"/>
          </p:cNvSpPr>
          <p:nvPr>
            <p:ph type="dt" sz="half" idx="10"/>
          </p:nvPr>
        </p:nvSpPr>
        <p:spPr/>
        <p:txBody>
          <a:bodyPr/>
          <a:lstStyle/>
          <a:p>
            <a:fld id="{2DF4748F-0361-4B75-9FB6-0FD67B2CAA53}" type="datetime1">
              <a:rPr lang="en-US" smtClean="0"/>
              <a:t>12/27/2018</a:t>
            </a:fld>
            <a:endParaRPr lang="en-US"/>
          </a:p>
        </p:txBody>
      </p:sp>
      <p:sp>
        <p:nvSpPr>
          <p:cNvPr id="3" name="Footer Placeholder 2">
            <a:extLst>
              <a:ext uri="{FF2B5EF4-FFF2-40B4-BE49-F238E27FC236}">
                <a16:creationId xmlns:a16="http://schemas.microsoft.com/office/drawing/2014/main" id="{0A174CAF-DD5A-42DE-9ADC-E470A2FE2A0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E2CE4DC-1BE1-416A-8CA9-3EDBC0B64E8B}"/>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22402073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90F94-114F-4B20-8531-86B9FCF7B30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C2FAA2F-7591-4346-BB8B-0DD708EDBFD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2BB4CFF-8B87-469F-B046-657143C665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5F8285A-56BE-4733-B81F-F0CAB5CAF031}"/>
              </a:ext>
            </a:extLst>
          </p:cNvPr>
          <p:cNvSpPr>
            <a:spLocks noGrp="1"/>
          </p:cNvSpPr>
          <p:nvPr>
            <p:ph type="dt" sz="half" idx="10"/>
          </p:nvPr>
        </p:nvSpPr>
        <p:spPr/>
        <p:txBody>
          <a:bodyPr/>
          <a:lstStyle/>
          <a:p>
            <a:fld id="{B719F1C2-23BD-4B0F-AE95-81945CE4C218}" type="datetime1">
              <a:rPr lang="en-US" smtClean="0"/>
              <a:t>12/27/2018</a:t>
            </a:fld>
            <a:endParaRPr lang="en-US"/>
          </a:p>
        </p:txBody>
      </p:sp>
      <p:sp>
        <p:nvSpPr>
          <p:cNvPr id="6" name="Footer Placeholder 5">
            <a:extLst>
              <a:ext uri="{FF2B5EF4-FFF2-40B4-BE49-F238E27FC236}">
                <a16:creationId xmlns:a16="http://schemas.microsoft.com/office/drawing/2014/main" id="{0C471FEE-C965-4808-AD73-D20914F4646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D0AE28-0F2E-4DC5-8081-42E11060D6A9}"/>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31583463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9B92C6-9900-4026-AE3F-5DE9EE3D19B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CB5F55B-CF73-4795-BB09-765913996D8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3C86D78-3C96-4322-B161-088747E29B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08C49A7-7D2D-4551-80A9-6FC8CEED8AB0}"/>
              </a:ext>
            </a:extLst>
          </p:cNvPr>
          <p:cNvSpPr>
            <a:spLocks noGrp="1"/>
          </p:cNvSpPr>
          <p:nvPr>
            <p:ph type="dt" sz="half" idx="10"/>
          </p:nvPr>
        </p:nvSpPr>
        <p:spPr/>
        <p:txBody>
          <a:bodyPr/>
          <a:lstStyle/>
          <a:p>
            <a:fld id="{F43C9308-E77D-4F00-A0E0-E2C48A09AD1C}" type="datetime1">
              <a:rPr lang="en-US" smtClean="0"/>
              <a:t>12/27/2018</a:t>
            </a:fld>
            <a:endParaRPr lang="en-US"/>
          </a:p>
        </p:txBody>
      </p:sp>
      <p:sp>
        <p:nvSpPr>
          <p:cNvPr id="6" name="Footer Placeholder 5">
            <a:extLst>
              <a:ext uri="{FF2B5EF4-FFF2-40B4-BE49-F238E27FC236}">
                <a16:creationId xmlns:a16="http://schemas.microsoft.com/office/drawing/2014/main" id="{11B8F690-9942-4FF6-8BB9-6F80782F5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D1670E-28ED-4533-A0BE-7272B33C238D}"/>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80133766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66AD4-7EC1-44FD-BA32-805E71BA83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2C786EE-6894-40B3-8DAA-6528BE98314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7C73173-5EF4-4028-ABAA-461721A925F7}"/>
              </a:ext>
            </a:extLst>
          </p:cNvPr>
          <p:cNvSpPr>
            <a:spLocks noGrp="1"/>
          </p:cNvSpPr>
          <p:nvPr>
            <p:ph type="dt" sz="half" idx="10"/>
          </p:nvPr>
        </p:nvSpPr>
        <p:spPr/>
        <p:txBody>
          <a:bodyPr/>
          <a:lstStyle/>
          <a:p>
            <a:fld id="{0BF6E970-6936-4886-BB3E-53EA998AF177}" type="datetime1">
              <a:rPr lang="en-US" smtClean="0"/>
              <a:t>12/27/2018</a:t>
            </a:fld>
            <a:endParaRPr lang="en-US"/>
          </a:p>
        </p:txBody>
      </p:sp>
      <p:sp>
        <p:nvSpPr>
          <p:cNvPr id="5" name="Footer Placeholder 4">
            <a:extLst>
              <a:ext uri="{FF2B5EF4-FFF2-40B4-BE49-F238E27FC236}">
                <a16:creationId xmlns:a16="http://schemas.microsoft.com/office/drawing/2014/main" id="{E9952984-EED2-4AE3-A5A8-A4BEF7BFF7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4E4F1ED-7233-44F5-9AF2-AC5385782F71}"/>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234865729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B7FA787-0A36-446A-AD2A-D5BD22D7EF7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D43D2B-089C-4FDB-95F1-A7E0E014BC56}"/>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998847E-DAFB-49B3-8D62-FBECCC18C7D1}"/>
              </a:ext>
            </a:extLst>
          </p:cNvPr>
          <p:cNvSpPr>
            <a:spLocks noGrp="1"/>
          </p:cNvSpPr>
          <p:nvPr>
            <p:ph type="dt" sz="half" idx="10"/>
          </p:nvPr>
        </p:nvSpPr>
        <p:spPr/>
        <p:txBody>
          <a:bodyPr/>
          <a:lstStyle/>
          <a:p>
            <a:fld id="{12FEA7D1-46F2-462B-AA03-0A881131FDBD}" type="datetime1">
              <a:rPr lang="en-US" smtClean="0"/>
              <a:t>12/27/2018</a:t>
            </a:fld>
            <a:endParaRPr lang="en-US"/>
          </a:p>
        </p:txBody>
      </p:sp>
      <p:sp>
        <p:nvSpPr>
          <p:cNvPr id="5" name="Footer Placeholder 4">
            <a:extLst>
              <a:ext uri="{FF2B5EF4-FFF2-40B4-BE49-F238E27FC236}">
                <a16:creationId xmlns:a16="http://schemas.microsoft.com/office/drawing/2014/main" id="{9037F1BB-9FC8-4547-B68E-79FDA7585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1395C7B-DDD1-42C6-833D-5920DDB8B515}"/>
              </a:ext>
            </a:extLst>
          </p:cNvPr>
          <p:cNvSpPr>
            <a:spLocks noGrp="1"/>
          </p:cNvSpPr>
          <p:nvPr>
            <p:ph type="sldNum" sz="quarter" idx="12"/>
          </p:nvPr>
        </p:nvSpPr>
        <p:spPr/>
        <p:txBody>
          <a:bodyPr/>
          <a:lstStyle/>
          <a:p>
            <a:fld id="{0FDD4DA2-4FBE-4694-B57B-F9990517B432}" type="slidenum">
              <a:rPr lang="en-US" smtClean="0"/>
              <a:t>‹#›</a:t>
            </a:fld>
            <a:endParaRPr lang="en-US"/>
          </a:p>
        </p:txBody>
      </p:sp>
    </p:spTree>
    <p:extLst>
      <p:ext uri="{BB962C8B-B14F-4D97-AF65-F5344CB8AC3E}">
        <p14:creationId xmlns:p14="http://schemas.microsoft.com/office/powerpoint/2010/main" val="6933221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B0A310-857E-4B91-8D52-65F5ADD071E2}" type="datetimeFigureOut">
              <a:rPr lang="en-US" smtClean="0"/>
              <a:t>12/27/2018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893647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B0A310-857E-4B91-8D52-65F5ADD071E2}" type="datetimeFigureOut">
              <a:rPr lang="en-US" smtClean="0"/>
              <a:t>12/27/2018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10684147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B0A310-857E-4B91-8D52-65F5ADD071E2}" type="datetimeFigureOut">
              <a:rPr lang="en-US" smtClean="0"/>
              <a:t>12/27/2018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33168633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0A310-857E-4B91-8D52-65F5ADD071E2}"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204518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FB0A310-857E-4B91-8D52-65F5ADD071E2}" type="datetimeFigureOut">
              <a:rPr lang="en-US" smtClean="0"/>
              <a:t>12/27/2018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A8A6847-FF54-4997-9E64-663FA8B5A75E}" type="slidenum">
              <a:rPr lang="en-US" smtClean="0"/>
              <a:t>‹#›</a:t>
            </a:fld>
            <a:endParaRPr lang="en-US"/>
          </a:p>
        </p:txBody>
      </p:sp>
    </p:spTree>
    <p:extLst>
      <p:ext uri="{BB962C8B-B14F-4D97-AF65-F5344CB8AC3E}">
        <p14:creationId xmlns:p14="http://schemas.microsoft.com/office/powerpoint/2010/main" val="14852701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B0A310-857E-4B91-8D52-65F5ADD071E2}" type="datetimeFigureOut">
              <a:rPr lang="en-US" smtClean="0"/>
              <a:t>12/27/2018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847-FF54-4997-9E64-663FA8B5A75E}" type="slidenum">
              <a:rPr lang="en-US" smtClean="0"/>
              <a:t>‹#›</a:t>
            </a:fld>
            <a:endParaRPr lang="en-US"/>
          </a:p>
        </p:txBody>
      </p:sp>
    </p:spTree>
    <p:extLst>
      <p:ext uri="{BB962C8B-B14F-4D97-AF65-F5344CB8AC3E}">
        <p14:creationId xmlns:p14="http://schemas.microsoft.com/office/powerpoint/2010/main" val="2542664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69D4903-F741-421B-B105-D77F2B11A0E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9868F364-D34A-48E3-9A51-DD6B91EB5B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4F48CC0-6077-410C-BBD6-3DED4493E78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3B9AE3-4A04-48AB-9A62-515339CD4705}" type="datetimeFigureOut">
              <a:rPr lang="en-US" smtClean="0"/>
              <a:t>12/27/2018</a:t>
            </a:fld>
            <a:endParaRPr lang="en-US"/>
          </a:p>
        </p:txBody>
      </p:sp>
      <p:sp>
        <p:nvSpPr>
          <p:cNvPr id="5" name="Footer Placeholder 4">
            <a:extLst>
              <a:ext uri="{FF2B5EF4-FFF2-40B4-BE49-F238E27FC236}">
                <a16:creationId xmlns:a16="http://schemas.microsoft.com/office/drawing/2014/main" id="{E684141F-63DE-4047-A720-AD17E6F9FFF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1E73288-48AC-4E5D-BDFB-5ADA0DC78BD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BE25F77-E9F4-469C-A1B9-75383E4E1BDA}" type="slidenum">
              <a:rPr lang="en-US" smtClean="0"/>
              <a:t>‹#›</a:t>
            </a:fld>
            <a:endParaRPr lang="en-US"/>
          </a:p>
        </p:txBody>
      </p:sp>
    </p:spTree>
    <p:extLst>
      <p:ext uri="{BB962C8B-B14F-4D97-AF65-F5344CB8AC3E}">
        <p14:creationId xmlns:p14="http://schemas.microsoft.com/office/powerpoint/2010/main" val="40586123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b="0" kern="1200" cap="all" baseline="0">
          <a:solidFill>
            <a:schemeClr val="accent2">
              <a:lumMod val="75000"/>
            </a:schemeClr>
          </a:solidFill>
          <a:latin typeface="Euphemia" panose="020B05030401020201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25D8B8-2FC2-42C7-9B48-C24F15CF1BCC}" type="datetime1">
              <a:rPr lang="en-US" smtClean="0"/>
              <a:t>12/27/2018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8A6847-FF54-4997-9E64-663FA8B5A75E}" type="slidenum">
              <a:rPr lang="en-US" smtClean="0"/>
              <a:t>‹#›</a:t>
            </a:fld>
            <a:endParaRPr lang="en-US"/>
          </a:p>
        </p:txBody>
      </p:sp>
    </p:spTree>
    <p:extLst>
      <p:ext uri="{BB962C8B-B14F-4D97-AF65-F5344CB8AC3E}">
        <p14:creationId xmlns:p14="http://schemas.microsoft.com/office/powerpoint/2010/main" val="34493803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388ADB2-3439-480F-828A-343BD40BAA8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518C5C50-CEF0-4038-8EBF-CB13C80FAF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CE32D1D-09BF-4804-9D12-8FB791E6E50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598191-276C-495B-A44A-B9D8EBF2CD4E}" type="datetime1">
              <a:rPr lang="en-US" smtClean="0"/>
              <a:t>12/27/2018</a:t>
            </a:fld>
            <a:endParaRPr lang="en-US"/>
          </a:p>
        </p:txBody>
      </p:sp>
      <p:sp>
        <p:nvSpPr>
          <p:cNvPr id="5" name="Footer Placeholder 4">
            <a:extLst>
              <a:ext uri="{FF2B5EF4-FFF2-40B4-BE49-F238E27FC236}">
                <a16:creationId xmlns:a16="http://schemas.microsoft.com/office/drawing/2014/main" id="{D556848E-4C26-41B4-9BA1-57C17AB6BAA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192FC73F-5748-4602-9732-C1A2EF5D765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DD4DA2-4FBE-4694-B57B-F9990517B432}" type="slidenum">
              <a:rPr lang="en-US" smtClean="0"/>
              <a:t>‹#›</a:t>
            </a:fld>
            <a:endParaRPr lang="en-US"/>
          </a:p>
        </p:txBody>
      </p:sp>
    </p:spTree>
    <p:extLst>
      <p:ext uri="{BB962C8B-B14F-4D97-AF65-F5344CB8AC3E}">
        <p14:creationId xmlns:p14="http://schemas.microsoft.com/office/powerpoint/2010/main" val="382484734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8" Type="http://schemas.openxmlformats.org/officeDocument/2006/relationships/hyperlink" Target="http://mgimond.github.io/Stats-in-R/regression.html" TargetMode="External"/><Relationship Id="rId3" Type="http://schemas.openxmlformats.org/officeDocument/2006/relationships/hyperlink" Target="http://timelyportfolio.github.io/rCharts_nyt_home_price/" TargetMode="External"/><Relationship Id="rId7" Type="http://schemas.openxmlformats.org/officeDocument/2006/relationships/hyperlink" Target="https://lecy.github.io/arnova-2017-workshop/workshop/spatial_example.html" TargetMode="External"/><Relationship Id="rId12" Type="http://schemas.openxmlformats.org/officeDocument/2006/relationships/hyperlink" Target="https://gallery.shinyapps.io/CDCPlot/" TargetMode="External"/><Relationship Id="rId2" Type="http://schemas.openxmlformats.org/officeDocument/2006/relationships/image" Target="../media/image22.png"/><Relationship Id="rId1" Type="http://schemas.openxmlformats.org/officeDocument/2006/relationships/slideLayout" Target="../slideLayouts/slideLayout13.xml"/><Relationship Id="rId6" Type="http://schemas.openxmlformats.org/officeDocument/2006/relationships/hyperlink" Target="http://mangothecat.github.io/rmdshower/skeleton.html" TargetMode="External"/><Relationship Id="rId11" Type="http://schemas.openxmlformats.org/officeDocument/2006/relationships/hyperlink" Target="https://bookdown.org/csgillespie/shiny_components/#base-graphics" TargetMode="External"/><Relationship Id="rId5" Type="http://schemas.openxmlformats.org/officeDocument/2006/relationships/hyperlink" Target="http://r4ds.had.co.nz/" TargetMode="External"/><Relationship Id="rId10" Type="http://schemas.openxmlformats.org/officeDocument/2006/relationships/hyperlink" Target="https://github.com/blmoore/blackspot" TargetMode="External"/><Relationship Id="rId4" Type="http://schemas.openxmlformats.org/officeDocument/2006/relationships/hyperlink" Target="https://github.com/svmiller/svm-r-markdown-templates/blob/master/svm-rmarkdown-article-example.pdf" TargetMode="External"/><Relationship Id="rId9" Type="http://schemas.openxmlformats.org/officeDocument/2006/relationships/hyperlink" Target="https://beta.rstudioconnect.com/jjallaire/htmlwidgets-showcase-storyboard/htmlwidgets-showcase-storyboard.html" TargetMode="External"/></Relationships>
</file>

<file path=ppt/slides/_rels/slide4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18.xml"/></Relationships>
</file>

<file path=ppt/slides/_rels/slide4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aws.amazon.com/public-datasets/irs-990/" TargetMode="Externa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21564" y="320040"/>
            <a:ext cx="11548872" cy="6217920"/>
          </a:xfrm>
          <a:prstGeom prst="rect">
            <a:avLst/>
          </a:prstGeom>
          <a:solidFill>
            <a:schemeClr val="tx1">
              <a:alpha val="8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0" name="Straight Connector 9">
            <a:extLst>
              <a:ext uri="{FF2B5EF4-FFF2-40B4-BE49-F238E27FC236}">
                <a16:creationId xmlns:a16="http://schemas.microsoft.com/office/drawing/2014/main" id="{F0C57C7C-DFE9-4A1E-B7A9-DF40E63366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055891"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54DE813A-8E69-41D9-9D91-1791A1FF423E}"/>
              </a:ext>
            </a:extLst>
          </p:cNvPr>
          <p:cNvSpPr>
            <a:spLocks noGrp="1"/>
          </p:cNvSpPr>
          <p:nvPr>
            <p:ph type="ctrTitle"/>
          </p:nvPr>
        </p:nvSpPr>
        <p:spPr>
          <a:xfrm>
            <a:off x="4380588" y="965199"/>
            <a:ext cx="6766078" cy="4927601"/>
          </a:xfrm>
        </p:spPr>
        <p:txBody>
          <a:bodyPr anchor="ctr">
            <a:normAutofit/>
          </a:bodyPr>
          <a:lstStyle/>
          <a:p>
            <a:r>
              <a:rPr lang="en-US" cap="all" dirty="0">
                <a:latin typeface="Euphemia" panose="020B0503040102020104" pitchFamily="34" charset="0"/>
              </a:rPr>
              <a:t>Nonprofit </a:t>
            </a:r>
            <a:br>
              <a:rPr lang="en-US" cap="all" dirty="0">
                <a:latin typeface="Euphemia" panose="020B0503040102020104" pitchFamily="34" charset="0"/>
              </a:rPr>
            </a:br>
            <a:r>
              <a:rPr lang="en-US" cap="all" dirty="0">
                <a:latin typeface="Euphemia" panose="020B0503040102020104" pitchFamily="34" charset="0"/>
              </a:rPr>
              <a:t>Open Data Collective</a:t>
            </a:r>
            <a:endParaRPr lang="en-US" sz="5400" cap="all" dirty="0">
              <a:solidFill>
                <a:schemeClr val="tx1">
                  <a:lumMod val="85000"/>
                  <a:lumOff val="15000"/>
                </a:schemeClr>
              </a:solidFill>
              <a:latin typeface="Euphemia" panose="020B0503040102020104" pitchFamily="34" charset="0"/>
            </a:endParaRPr>
          </a:p>
        </p:txBody>
      </p:sp>
      <p:sp>
        <p:nvSpPr>
          <p:cNvPr id="3" name="Subtitle 2">
            <a:extLst>
              <a:ext uri="{FF2B5EF4-FFF2-40B4-BE49-F238E27FC236}">
                <a16:creationId xmlns:a16="http://schemas.microsoft.com/office/drawing/2014/main" id="{B4099C72-460F-45E4-9359-AF30D2F0E5F0}"/>
              </a:ext>
            </a:extLst>
          </p:cNvPr>
          <p:cNvSpPr>
            <a:spLocks noGrp="1"/>
          </p:cNvSpPr>
          <p:nvPr>
            <p:ph type="subTitle" idx="1"/>
          </p:nvPr>
        </p:nvSpPr>
        <p:spPr>
          <a:xfrm>
            <a:off x="1250069" y="965198"/>
            <a:ext cx="2481125" cy="4927602"/>
          </a:xfrm>
        </p:spPr>
        <p:txBody>
          <a:bodyPr anchor="ctr">
            <a:normAutofit/>
          </a:bodyPr>
          <a:lstStyle/>
          <a:p>
            <a:pPr algn="r"/>
            <a:r>
              <a:rPr lang="en-US" sz="2800" dirty="0">
                <a:solidFill>
                  <a:schemeClr val="accent2">
                    <a:lumMod val="75000"/>
                  </a:schemeClr>
                </a:solidFill>
              </a:rPr>
              <a:t>International Society for Third-Sector Research</a:t>
            </a:r>
          </a:p>
          <a:p>
            <a:pPr algn="r"/>
            <a:r>
              <a:rPr lang="en-US" sz="1600" dirty="0"/>
              <a:t>Jesse Lecy</a:t>
            </a:r>
            <a:br>
              <a:rPr lang="en-US" sz="1600" dirty="0"/>
            </a:br>
            <a:r>
              <a:rPr lang="en-US" sz="1600" dirty="0"/>
              <a:t>Nathan Grasse</a:t>
            </a:r>
            <a:br>
              <a:rPr lang="en-US" sz="1600" dirty="0"/>
            </a:br>
            <a:r>
              <a:rPr lang="en-US" sz="1600" dirty="0"/>
              <a:t>July 11, 2018</a:t>
            </a:r>
          </a:p>
        </p:txBody>
      </p:sp>
    </p:spTree>
    <p:extLst>
      <p:ext uri="{BB962C8B-B14F-4D97-AF65-F5344CB8AC3E}">
        <p14:creationId xmlns:p14="http://schemas.microsoft.com/office/powerpoint/2010/main" val="18956960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96875" y="4128610"/>
            <a:ext cx="5189951" cy="1320212"/>
          </a:xfrm>
        </p:spPr>
        <p:txBody>
          <a:bodyPr>
            <a:noAutofit/>
          </a:bodyPr>
          <a:lstStyle/>
          <a:p>
            <a:r>
              <a:rPr lang="en-US" sz="2400" cap="small" dirty="0">
                <a:latin typeface="Euphemia"/>
              </a:rPr>
              <a:t>academics, aspen institute, charity navigato</a:t>
            </a:r>
            <a:r>
              <a:rPr lang="en-US" sz="2400" dirty="0"/>
              <a:t>r, </a:t>
            </a:r>
            <a:r>
              <a:rPr lang="en-US" sz="2400" dirty="0" err="1"/>
              <a:t>guidestar</a:t>
            </a:r>
            <a:r>
              <a:rPr lang="en-US" sz="2400" dirty="0"/>
              <a:t>, chronicle of philanthropy, pro </a:t>
            </a:r>
            <a:r>
              <a:rPr lang="en-US" sz="2400" dirty="0" err="1"/>
              <a:t>publica</a:t>
            </a:r>
            <a:endParaRPr lang="en-US" sz="2400" cap="small" dirty="0">
              <a:latin typeface="Euphemia"/>
            </a:endParaRPr>
          </a:p>
        </p:txBody>
      </p:sp>
      <p:pic>
        <p:nvPicPr>
          <p:cNvPr id="4" name="Picture 3" descr="A close up of a logo&#10;&#10;Description generated with very high confidence">
            <a:extLst>
              <a:ext uri="{FF2B5EF4-FFF2-40B4-BE49-F238E27FC236}">
                <a16:creationId xmlns:a16="http://schemas.microsoft.com/office/drawing/2014/main" id="{7AD00086-8D54-43C3-AA13-B80A9A77A06E}"/>
              </a:ext>
            </a:extLst>
          </p:cNvPr>
          <p:cNvPicPr/>
          <p:nvPr/>
        </p:nvPicPr>
        <p:blipFill>
          <a:blip r:embed="rId2">
            <a:extLst>
              <a:ext uri="{28A0092B-C50C-407E-A947-70E740481C1C}">
                <a14:useLocalDpi xmlns:a14="http://schemas.microsoft.com/office/drawing/2010/main" val="0"/>
              </a:ext>
            </a:extLst>
          </a:blip>
          <a:stretch>
            <a:fillRect/>
          </a:stretch>
        </p:blipFill>
        <p:spPr>
          <a:xfrm>
            <a:off x="4294522" y="661888"/>
            <a:ext cx="3602956" cy="2951870"/>
          </a:xfrm>
          <a:prstGeom prst="rect">
            <a:avLst/>
          </a:prstGeom>
        </p:spPr>
      </p:pic>
    </p:spTree>
    <p:extLst>
      <p:ext uri="{BB962C8B-B14F-4D97-AF65-F5344CB8AC3E}">
        <p14:creationId xmlns:p14="http://schemas.microsoft.com/office/powerpoint/2010/main" val="32880198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53895-41AE-45A0-A5B0-AD9B425B6B9E}"/>
              </a:ext>
            </a:extLst>
          </p:cNvPr>
          <p:cNvPicPr/>
          <p:nvPr/>
        </p:nvPicPr>
        <p:blipFill rotWithShape="1">
          <a:blip r:embed="rId2">
            <a:extLst>
              <a:ext uri="{28A0092B-C50C-407E-A947-70E740481C1C}">
                <a14:useLocalDpi xmlns:a14="http://schemas.microsoft.com/office/drawing/2010/main" val="0"/>
              </a:ext>
            </a:extLst>
          </a:blip>
          <a:srcRect b="31884"/>
          <a:stretch/>
        </p:blipFill>
        <p:spPr bwMode="auto">
          <a:xfrm>
            <a:off x="1566180" y="1947797"/>
            <a:ext cx="9144000" cy="355739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371330F-D3E8-4065-B6D4-7BDD491C26CA}"/>
              </a:ext>
            </a:extLst>
          </p:cNvPr>
          <p:cNvSpPr txBox="1"/>
          <p:nvPr/>
        </p:nvSpPr>
        <p:spPr>
          <a:xfrm>
            <a:off x="337774" y="325677"/>
            <a:ext cx="10995126"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ED7D31">
                    <a:lumMod val="75000"/>
                  </a:srgbClr>
                </a:solidFill>
                <a:effectLst/>
                <a:uLnTx/>
                <a:uFillTx/>
                <a:latin typeface="Euphemia" panose="020B0503040102020104" pitchFamily="34" charset="0"/>
                <a:ea typeface="+mn-ea"/>
                <a:cs typeface="+mn-cs"/>
              </a:rPr>
              <a:t>Master Concordance File: Grouping </a:t>
            </a:r>
            <a:r>
              <a:rPr kumimoji="0" lang="en-US" sz="2800" b="0" i="0" u="none" strike="noStrike" kern="1200" cap="none" spc="0" normalizeH="0" baseline="0" noProof="0" dirty="0" err="1">
                <a:ln>
                  <a:noFill/>
                </a:ln>
                <a:solidFill>
                  <a:srgbClr val="ED7D31">
                    <a:lumMod val="75000"/>
                  </a:srgbClr>
                </a:solidFill>
                <a:effectLst/>
                <a:uLnTx/>
                <a:uFillTx/>
                <a:latin typeface="Euphemia" panose="020B0503040102020104" pitchFamily="34" charset="0"/>
                <a:ea typeface="+mn-ea"/>
                <a:cs typeface="+mn-cs"/>
              </a:rPr>
              <a:t>Xpaths</a:t>
            </a:r>
            <a:r>
              <a:rPr kumimoji="0" lang="en-US" sz="2800" b="0" i="0" u="none" strike="noStrike" kern="1200" cap="none" spc="0" normalizeH="0" baseline="0" noProof="0" dirty="0">
                <a:ln>
                  <a:noFill/>
                </a:ln>
                <a:solidFill>
                  <a:srgbClr val="ED7D31">
                    <a:lumMod val="75000"/>
                  </a:srgbClr>
                </a:solidFill>
                <a:effectLst/>
                <a:uLnTx/>
                <a:uFillTx/>
                <a:latin typeface="Euphemia" panose="020B0503040102020104" pitchFamily="34" charset="0"/>
                <a:ea typeface="+mn-ea"/>
                <a:cs typeface="+mn-cs"/>
              </a:rPr>
              <a:t> by a Common Variable</a:t>
            </a:r>
          </a:p>
        </p:txBody>
      </p:sp>
    </p:spTree>
    <p:extLst>
      <p:ext uri="{BB962C8B-B14F-4D97-AF65-F5344CB8AC3E}">
        <p14:creationId xmlns:p14="http://schemas.microsoft.com/office/powerpoint/2010/main" val="16178704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small" spc="0" normalizeH="0" baseline="0" noProof="0" dirty="0">
                <a:ln>
                  <a:noFill/>
                </a:ln>
                <a:solidFill>
                  <a:srgbClr val="44546A">
                    <a:lumMod val="75000"/>
                  </a:srgbClr>
                </a:solidFill>
                <a:effectLst/>
                <a:uLnTx/>
                <a:uFillTx/>
                <a:latin typeface="Euphemia"/>
                <a:ea typeface="+mj-ea"/>
                <a:cs typeface="+mj-cs"/>
              </a:rPr>
              <a:t>Concordance Organization</a:t>
            </a:r>
          </a:p>
        </p:txBody>
      </p:sp>
      <p:cxnSp>
        <p:nvCxnSpPr>
          <p:cNvPr id="6" name="Straight Arrow Connector 5"/>
          <p:cNvCxnSpPr/>
          <p:nvPr/>
        </p:nvCxnSpPr>
        <p:spPr>
          <a:xfrm>
            <a:off x="6287784" y="2611805"/>
            <a:ext cx="8792" cy="230649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rotWithShape="1">
          <a:blip r:embed="rId3"/>
          <a:srcRect r="28493"/>
          <a:stretch/>
        </p:blipFill>
        <p:spPr>
          <a:xfrm>
            <a:off x="1665962" y="1690688"/>
            <a:ext cx="8718115" cy="828136"/>
          </a:xfrm>
          <a:prstGeom prst="rect">
            <a:avLst/>
          </a:prstGeom>
        </p:spPr>
      </p:pic>
      <p:sp>
        <p:nvSpPr>
          <p:cNvPr id="8" name="Right Brace 7"/>
          <p:cNvSpPr/>
          <p:nvPr/>
        </p:nvSpPr>
        <p:spPr>
          <a:xfrm rot="5400000">
            <a:off x="3257369" y="1161075"/>
            <a:ext cx="404447" cy="3305907"/>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9" name="TextBox 8"/>
          <p:cNvSpPr txBox="1"/>
          <p:nvPr/>
        </p:nvSpPr>
        <p:spPr>
          <a:xfrm>
            <a:off x="2241858" y="3243382"/>
            <a:ext cx="2435468"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B9BD5">
                    <a:lumMod val="50000"/>
                  </a:srgbClr>
                </a:solidFill>
                <a:effectLst/>
                <a:uLnTx/>
                <a:uFillTx/>
                <a:latin typeface="Calibri"/>
                <a:ea typeface="+mn-ea"/>
                <a:cs typeface="+mn-cs"/>
              </a:rPr>
              <a:t>Repeated as many times as there are </a:t>
            </a:r>
            <a:r>
              <a:rPr kumimoji="0" lang="en-US" sz="1600" b="0" i="0" u="none" strike="noStrike" kern="1200" cap="none" spc="0" normalizeH="0" baseline="0" noProof="0" dirty="0" err="1">
                <a:ln>
                  <a:noFill/>
                </a:ln>
                <a:solidFill>
                  <a:srgbClr val="5B9BD5">
                    <a:lumMod val="50000"/>
                  </a:srgbClr>
                </a:solidFill>
                <a:effectLst/>
                <a:uLnTx/>
                <a:uFillTx/>
                <a:latin typeface="Calibri"/>
                <a:ea typeface="+mn-ea"/>
                <a:cs typeface="+mn-cs"/>
              </a:rPr>
              <a:t>xpaths</a:t>
            </a:r>
            <a:r>
              <a:rPr kumimoji="0" lang="en-US" sz="1600" b="0" i="0" u="none" strike="noStrike" kern="1200" cap="none" spc="0" normalizeH="0" baseline="0" noProof="0" dirty="0">
                <a:ln>
                  <a:noFill/>
                </a:ln>
                <a:solidFill>
                  <a:srgbClr val="5B9BD5">
                    <a:lumMod val="50000"/>
                  </a:srgbClr>
                </a:solidFill>
                <a:effectLst/>
                <a:uLnTx/>
                <a:uFillTx/>
                <a:latin typeface="Calibri"/>
                <a:ea typeface="+mn-ea"/>
                <a:cs typeface="+mn-cs"/>
              </a:rPr>
              <a:t> for a specific variable</a:t>
            </a:r>
          </a:p>
        </p:txBody>
      </p:sp>
      <p:sp>
        <p:nvSpPr>
          <p:cNvPr id="10" name="Right Brace 9"/>
          <p:cNvSpPr/>
          <p:nvPr/>
        </p:nvSpPr>
        <p:spPr>
          <a:xfrm rot="5400000">
            <a:off x="8696876" y="1404329"/>
            <a:ext cx="404447" cy="281940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1" name="TextBox 10"/>
          <p:cNvSpPr txBox="1"/>
          <p:nvPr/>
        </p:nvSpPr>
        <p:spPr>
          <a:xfrm>
            <a:off x="7681365" y="3207651"/>
            <a:ext cx="2435468"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B9BD5">
                    <a:lumMod val="50000"/>
                  </a:srgbClr>
                </a:solidFill>
                <a:effectLst/>
                <a:uLnTx/>
                <a:uFillTx/>
                <a:latin typeface="Calibri"/>
                <a:ea typeface="+mn-ea"/>
                <a:cs typeface="+mn-cs"/>
              </a:rPr>
              <a:t>All unique instances</a:t>
            </a:r>
          </a:p>
        </p:txBody>
      </p:sp>
      <p:sp>
        <p:nvSpPr>
          <p:cNvPr id="13" name="TextBox 12"/>
          <p:cNvSpPr txBox="1"/>
          <p:nvPr/>
        </p:nvSpPr>
        <p:spPr>
          <a:xfrm>
            <a:off x="5273737" y="5011276"/>
            <a:ext cx="2045677"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5B9BD5">
                    <a:lumMod val="50000"/>
                  </a:srgbClr>
                </a:solidFill>
                <a:effectLst/>
                <a:uLnTx/>
                <a:uFillTx/>
                <a:latin typeface="Calibri"/>
                <a:ea typeface="+mn-ea"/>
                <a:cs typeface="+mn-cs"/>
              </a:rPr>
              <a:t>Reference the 2016 form version only</a:t>
            </a:r>
          </a:p>
        </p:txBody>
      </p:sp>
    </p:spTree>
    <p:extLst>
      <p:ext uri="{BB962C8B-B14F-4D97-AF65-F5344CB8AC3E}">
        <p14:creationId xmlns:p14="http://schemas.microsoft.com/office/powerpoint/2010/main" val="1821235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black and silver text&#10;&#10;Description generated with very high confidence">
            <a:extLst>
              <a:ext uri="{FF2B5EF4-FFF2-40B4-BE49-F238E27FC236}">
                <a16:creationId xmlns:a16="http://schemas.microsoft.com/office/drawing/2014/main" id="{2F927165-7CB3-41B0-AADA-CF9B094ED972}"/>
              </a:ext>
            </a:extLst>
          </p:cNvPr>
          <p:cNvPicPr/>
          <p:nvPr/>
        </p:nvPicPr>
        <p:blipFill>
          <a:blip r:embed="rId2">
            <a:extLst>
              <a:ext uri="{28A0092B-C50C-407E-A947-70E740481C1C}">
                <a14:useLocalDpi xmlns:a14="http://schemas.microsoft.com/office/drawing/2010/main" val="0"/>
              </a:ext>
            </a:extLst>
          </a:blip>
          <a:stretch>
            <a:fillRect/>
          </a:stretch>
        </p:blipFill>
        <p:spPr>
          <a:xfrm>
            <a:off x="3124200" y="582295"/>
            <a:ext cx="5943600" cy="5693410"/>
          </a:xfrm>
          <a:prstGeom prst="rect">
            <a:avLst/>
          </a:prstGeom>
        </p:spPr>
      </p:pic>
      <p:sp>
        <p:nvSpPr>
          <p:cNvPr id="3" name="TextBox 2">
            <a:extLst>
              <a:ext uri="{FF2B5EF4-FFF2-40B4-BE49-F238E27FC236}">
                <a16:creationId xmlns:a16="http://schemas.microsoft.com/office/drawing/2014/main" id="{0986C8D0-48DF-4245-B3CA-780979B5DD6E}"/>
              </a:ext>
            </a:extLst>
          </p:cNvPr>
          <p:cNvSpPr txBox="1"/>
          <p:nvPr/>
        </p:nvSpPr>
        <p:spPr>
          <a:xfrm>
            <a:off x="1080283" y="2933787"/>
            <a:ext cx="1298241" cy="461665"/>
          </a:xfrm>
          <a:prstGeom prst="rect">
            <a:avLst/>
          </a:prstGeom>
          <a:noFill/>
        </p:spPr>
        <p:txBody>
          <a:bodyPr wrap="none" rtlCol="0">
            <a:spAutoFit/>
          </a:bodyPr>
          <a:lstStyle/>
          <a:p>
            <a:r>
              <a:rPr lang="en-US" sz="2400" dirty="0"/>
              <a:t>PZ Scope</a:t>
            </a:r>
          </a:p>
        </p:txBody>
      </p:sp>
      <p:sp>
        <p:nvSpPr>
          <p:cNvPr id="4" name="Left Brace 3">
            <a:extLst>
              <a:ext uri="{FF2B5EF4-FFF2-40B4-BE49-F238E27FC236}">
                <a16:creationId xmlns:a16="http://schemas.microsoft.com/office/drawing/2014/main" id="{CB9DCBAE-D455-42D7-8CB0-B096C40C3F27}"/>
              </a:ext>
            </a:extLst>
          </p:cNvPr>
          <p:cNvSpPr/>
          <p:nvPr/>
        </p:nvSpPr>
        <p:spPr>
          <a:xfrm>
            <a:off x="2681593" y="2857733"/>
            <a:ext cx="312128" cy="613775"/>
          </a:xfrm>
          <a:prstGeom prst="leftBrac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 name="TextBox 4">
            <a:extLst>
              <a:ext uri="{FF2B5EF4-FFF2-40B4-BE49-F238E27FC236}">
                <a16:creationId xmlns:a16="http://schemas.microsoft.com/office/drawing/2014/main" id="{712A5758-568D-48A2-9CE7-ED9DD94C87AC}"/>
              </a:ext>
            </a:extLst>
          </p:cNvPr>
          <p:cNvSpPr txBox="1"/>
          <p:nvPr/>
        </p:nvSpPr>
        <p:spPr>
          <a:xfrm>
            <a:off x="1080283" y="4424529"/>
            <a:ext cx="1610096" cy="461665"/>
          </a:xfrm>
          <a:prstGeom prst="rect">
            <a:avLst/>
          </a:prstGeom>
          <a:noFill/>
        </p:spPr>
        <p:txBody>
          <a:bodyPr wrap="square" rtlCol="0">
            <a:spAutoFit/>
          </a:bodyPr>
          <a:lstStyle/>
          <a:p>
            <a:r>
              <a:rPr lang="en-US" sz="2400" dirty="0"/>
              <a:t>PC Scope</a:t>
            </a:r>
          </a:p>
        </p:txBody>
      </p:sp>
      <p:sp>
        <p:nvSpPr>
          <p:cNvPr id="6" name="Left Brace 5">
            <a:extLst>
              <a:ext uri="{FF2B5EF4-FFF2-40B4-BE49-F238E27FC236}">
                <a16:creationId xmlns:a16="http://schemas.microsoft.com/office/drawing/2014/main" id="{51746D68-DCB6-4665-8248-9E78E0704AF9}"/>
              </a:ext>
            </a:extLst>
          </p:cNvPr>
          <p:cNvSpPr/>
          <p:nvPr/>
        </p:nvSpPr>
        <p:spPr>
          <a:xfrm>
            <a:off x="2608524" y="4294051"/>
            <a:ext cx="322565" cy="822831"/>
          </a:xfrm>
          <a:prstGeom prst="leftBrace">
            <a:avLst/>
          </a:prstGeom>
          <a:ln w="22225">
            <a:solidFill>
              <a:schemeClr val="bg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9" name="TextBox 8">
            <a:extLst>
              <a:ext uri="{FF2B5EF4-FFF2-40B4-BE49-F238E27FC236}">
                <a16:creationId xmlns:a16="http://schemas.microsoft.com/office/drawing/2014/main" id="{08629F88-81CB-4642-B5B0-DF9982EE336F}"/>
              </a:ext>
            </a:extLst>
          </p:cNvPr>
          <p:cNvSpPr txBox="1"/>
          <p:nvPr/>
        </p:nvSpPr>
        <p:spPr>
          <a:xfrm>
            <a:off x="8480121" y="4018479"/>
            <a:ext cx="2386807" cy="2308324"/>
          </a:xfrm>
          <a:prstGeom prst="rect">
            <a:avLst/>
          </a:prstGeom>
          <a:noFill/>
        </p:spPr>
        <p:txBody>
          <a:bodyPr wrap="none" rtlCol="0">
            <a:spAutoFit/>
          </a:bodyPr>
          <a:lstStyle/>
          <a:p>
            <a:r>
              <a:rPr lang="en-US" u="sng" dirty="0"/>
              <a:t>SCOPE CODES</a:t>
            </a:r>
            <a:br>
              <a:rPr lang="en-US" u="sng" dirty="0"/>
            </a:br>
            <a:br>
              <a:rPr lang="en-US" dirty="0"/>
            </a:br>
            <a:r>
              <a:rPr lang="en-US" dirty="0"/>
              <a:t>HD = Header (all filers)</a:t>
            </a:r>
          </a:p>
          <a:p>
            <a:r>
              <a:rPr lang="en-US" dirty="0"/>
              <a:t>PZ = 990 + 990-EZ Filers</a:t>
            </a:r>
          </a:p>
          <a:p>
            <a:r>
              <a:rPr lang="en-US" dirty="0"/>
              <a:t>PC = Only 990 Filers</a:t>
            </a:r>
          </a:p>
          <a:p>
            <a:r>
              <a:rPr lang="en-US" dirty="0"/>
              <a:t>EZ = Only 990-EZ Filers</a:t>
            </a:r>
          </a:p>
          <a:p>
            <a:r>
              <a:rPr lang="en-US" dirty="0"/>
              <a:t>PF = Only 990-PF Filers</a:t>
            </a:r>
          </a:p>
          <a:p>
            <a:endParaRPr lang="en-US" dirty="0"/>
          </a:p>
        </p:txBody>
      </p:sp>
    </p:spTree>
    <p:extLst>
      <p:ext uri="{BB962C8B-B14F-4D97-AF65-F5344CB8AC3E}">
        <p14:creationId xmlns:p14="http://schemas.microsoft.com/office/powerpoint/2010/main" val="20638097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4A8D29-3858-46C8-B8DE-0931B775FD64}"/>
              </a:ext>
            </a:extLst>
          </p:cNvPr>
          <p:cNvSpPr txBox="1">
            <a:spLocks/>
          </p:cNvSpPr>
          <p:nvPr/>
        </p:nvSpPr>
        <p:spPr>
          <a:xfrm>
            <a:off x="838200" y="365125"/>
            <a:ext cx="10515600" cy="1325563"/>
          </a:xfrm>
          <a:prstGeom prst="rect">
            <a:avLst/>
          </a:prstGeom>
        </p:spPr>
        <p:txBody>
          <a:bodyPr>
            <a:normAutofit/>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sz="3200" dirty="0"/>
              <a:t>SCOPE – Variable Consistency Across Three 990 Forms</a:t>
            </a:r>
          </a:p>
        </p:txBody>
      </p:sp>
      <p:pic>
        <p:nvPicPr>
          <p:cNvPr id="3" name="Picture 2" descr="A picture containing sky&#10;&#10;Description generated with very high confidence">
            <a:extLst>
              <a:ext uri="{FF2B5EF4-FFF2-40B4-BE49-F238E27FC236}">
                <a16:creationId xmlns:a16="http://schemas.microsoft.com/office/drawing/2014/main" id="{7B37A165-E28A-495C-97F3-2838135A87D7}"/>
              </a:ext>
            </a:extLst>
          </p:cNvPr>
          <p:cNvPicPr/>
          <p:nvPr/>
        </p:nvPicPr>
        <p:blipFill>
          <a:blip r:embed="rId2" cstate="print">
            <a:extLst>
              <a:ext uri="{28A0092B-C50C-407E-A947-70E740481C1C}">
                <a14:useLocalDpi xmlns:a14="http://schemas.microsoft.com/office/drawing/2010/main" val="0"/>
              </a:ext>
            </a:extLst>
          </a:blip>
          <a:stretch>
            <a:fillRect/>
          </a:stretch>
        </p:blipFill>
        <p:spPr>
          <a:xfrm>
            <a:off x="1965541" y="1690688"/>
            <a:ext cx="8380957" cy="4070598"/>
          </a:xfrm>
          <a:prstGeom prst="rect">
            <a:avLst/>
          </a:prstGeom>
        </p:spPr>
      </p:pic>
      <p:sp>
        <p:nvSpPr>
          <p:cNvPr id="4" name="TextBox 3">
            <a:extLst>
              <a:ext uri="{FF2B5EF4-FFF2-40B4-BE49-F238E27FC236}">
                <a16:creationId xmlns:a16="http://schemas.microsoft.com/office/drawing/2014/main" id="{EB6B709F-332E-424D-91C6-2F9D83DADCED}"/>
              </a:ext>
            </a:extLst>
          </p:cNvPr>
          <p:cNvSpPr txBox="1"/>
          <p:nvPr/>
        </p:nvSpPr>
        <p:spPr>
          <a:xfrm>
            <a:off x="4027120" y="6294329"/>
            <a:ext cx="4932697" cy="400110"/>
          </a:xfrm>
          <a:prstGeom prst="rect">
            <a:avLst/>
          </a:prstGeom>
          <a:noFill/>
        </p:spPr>
        <p:txBody>
          <a:bodyPr wrap="none" rtlCol="0">
            <a:spAutoFit/>
          </a:bodyPr>
          <a:lstStyle/>
          <a:p>
            <a:r>
              <a:rPr lang="en-US" sz="2000" dirty="0"/>
              <a:t>( Header fields are the same across all forms )</a:t>
            </a:r>
          </a:p>
        </p:txBody>
      </p:sp>
    </p:spTree>
    <p:extLst>
      <p:ext uri="{BB962C8B-B14F-4D97-AF65-F5344CB8AC3E}">
        <p14:creationId xmlns:p14="http://schemas.microsoft.com/office/powerpoint/2010/main" val="389954571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33810"/>
            <a:ext cx="10515600" cy="1325563"/>
          </a:xfrm>
        </p:spPr>
        <p:txBody>
          <a:bodyPr/>
          <a:lstStyle/>
          <a:p>
            <a:r>
              <a:rPr lang="en-US" dirty="0"/>
              <a:t>XPATHs</a:t>
            </a:r>
          </a:p>
        </p:txBody>
      </p:sp>
      <p:sp>
        <p:nvSpPr>
          <p:cNvPr id="3" name="Rectangle 2"/>
          <p:cNvSpPr/>
          <p:nvPr/>
        </p:nvSpPr>
        <p:spPr>
          <a:xfrm>
            <a:off x="2478713" y="2972694"/>
            <a:ext cx="8018585" cy="369332"/>
          </a:xfrm>
          <a:prstGeom prst="rect">
            <a:avLst/>
          </a:prstGeom>
        </p:spPr>
        <p:txBody>
          <a:bodyPr wrap="square">
            <a:spAutoFit/>
          </a:bodyPr>
          <a:lstStyle/>
          <a:p>
            <a:r>
              <a:rPr lang="en-US" dirty="0">
                <a:latin typeface="Courier New" panose="02070309020205020404" pitchFamily="49" charset="0"/>
                <a:cs typeface="Courier New" panose="02070309020205020404" pitchFamily="49" charset="0"/>
              </a:rPr>
              <a:t>"//Return/</a:t>
            </a:r>
            <a:r>
              <a:rPr lang="en-US" dirty="0" err="1">
                <a:latin typeface="Courier New" panose="02070309020205020404" pitchFamily="49" charset="0"/>
                <a:cs typeface="Courier New" panose="02070309020205020404" pitchFamily="49" charset="0"/>
              </a:rPr>
              <a:t>ReturnData</a:t>
            </a:r>
            <a:r>
              <a:rPr lang="en-US" dirty="0">
                <a:latin typeface="Courier New" panose="02070309020205020404" pitchFamily="49" charset="0"/>
                <a:cs typeface="Courier New" panose="02070309020205020404" pitchFamily="49" charset="0"/>
              </a:rPr>
              <a:t>/IRS990/</a:t>
            </a:r>
            <a:r>
              <a:rPr lang="en-US" dirty="0" err="1">
                <a:latin typeface="Courier New" panose="02070309020205020404" pitchFamily="49" charset="0"/>
                <a:cs typeface="Courier New" panose="02070309020205020404" pitchFamily="49" charset="0"/>
              </a:rPr>
              <a:t>CYProgramServiceRevenueAmt</a:t>
            </a:r>
            <a:endParaRPr lang="en-US" dirty="0"/>
          </a:p>
        </p:txBody>
      </p:sp>
      <p:pic>
        <p:nvPicPr>
          <p:cNvPr id="4" name="Picture 3"/>
          <p:cNvPicPr>
            <a:picLocks noChangeAspect="1"/>
          </p:cNvPicPr>
          <p:nvPr/>
        </p:nvPicPr>
        <p:blipFill>
          <a:blip r:embed="rId2"/>
          <a:stretch>
            <a:fillRect/>
          </a:stretch>
        </p:blipFill>
        <p:spPr>
          <a:xfrm>
            <a:off x="2931292" y="5019686"/>
            <a:ext cx="6572250" cy="266700"/>
          </a:xfrm>
          <a:prstGeom prst="rect">
            <a:avLst/>
          </a:prstGeom>
        </p:spPr>
      </p:pic>
      <p:sp>
        <p:nvSpPr>
          <p:cNvPr id="5" name="TextBox 4"/>
          <p:cNvSpPr txBox="1"/>
          <p:nvPr/>
        </p:nvSpPr>
        <p:spPr>
          <a:xfrm>
            <a:off x="6965346" y="1835654"/>
            <a:ext cx="2317494" cy="523220"/>
          </a:xfrm>
          <a:prstGeom prst="rect">
            <a:avLst/>
          </a:prstGeom>
          <a:noFill/>
        </p:spPr>
        <p:txBody>
          <a:bodyPr wrap="none" rtlCol="0">
            <a:spAutoFit/>
          </a:bodyPr>
          <a:lstStyle/>
          <a:p>
            <a:r>
              <a:rPr lang="en-US" sz="2800" dirty="0">
                <a:solidFill>
                  <a:schemeClr val="accent1"/>
                </a:solidFill>
              </a:rPr>
              <a:t>Variable Name</a:t>
            </a:r>
          </a:p>
        </p:txBody>
      </p:sp>
      <p:cxnSp>
        <p:nvCxnSpPr>
          <p:cNvPr id="7" name="Straight Arrow Connector 6"/>
          <p:cNvCxnSpPr/>
          <p:nvPr/>
        </p:nvCxnSpPr>
        <p:spPr>
          <a:xfrm flipH="1">
            <a:off x="8168054" y="3342026"/>
            <a:ext cx="8793" cy="150253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2286295" y="1853386"/>
            <a:ext cx="4262962" cy="523220"/>
          </a:xfrm>
          <a:prstGeom prst="rect">
            <a:avLst/>
          </a:prstGeom>
          <a:noFill/>
        </p:spPr>
        <p:txBody>
          <a:bodyPr wrap="none" rtlCol="0">
            <a:spAutoFit/>
          </a:bodyPr>
          <a:lstStyle/>
          <a:p>
            <a:r>
              <a:rPr lang="en-US" sz="2800" dirty="0">
                <a:solidFill>
                  <a:schemeClr val="accent1"/>
                </a:solidFill>
              </a:rPr>
              <a:t>“Path” (address in XML doc)</a:t>
            </a:r>
          </a:p>
        </p:txBody>
      </p:sp>
      <p:sp>
        <p:nvSpPr>
          <p:cNvPr id="9" name="Right Brace 8"/>
          <p:cNvSpPr/>
          <p:nvPr/>
        </p:nvSpPr>
        <p:spPr>
          <a:xfrm rot="16200000">
            <a:off x="4197968" y="884161"/>
            <a:ext cx="369277" cy="3807788"/>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13" name="Straight Arrow Connector 12"/>
          <p:cNvCxnSpPr/>
          <p:nvPr/>
        </p:nvCxnSpPr>
        <p:spPr>
          <a:xfrm flipH="1">
            <a:off x="4923693" y="3342026"/>
            <a:ext cx="3253154" cy="157287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Right Brace 15"/>
          <p:cNvSpPr/>
          <p:nvPr/>
        </p:nvSpPr>
        <p:spPr>
          <a:xfrm rot="16200000">
            <a:off x="7939455" y="1020802"/>
            <a:ext cx="369277" cy="3534505"/>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Right Brace 16"/>
          <p:cNvSpPr/>
          <p:nvPr/>
        </p:nvSpPr>
        <p:spPr>
          <a:xfrm rot="5400000">
            <a:off x="6041781" y="2447216"/>
            <a:ext cx="369277" cy="62571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TextBox 17"/>
          <p:cNvSpPr txBox="1"/>
          <p:nvPr/>
        </p:nvSpPr>
        <p:spPr>
          <a:xfrm>
            <a:off x="5022212" y="5760450"/>
            <a:ext cx="2528577" cy="523220"/>
          </a:xfrm>
          <a:prstGeom prst="rect">
            <a:avLst/>
          </a:prstGeom>
          <a:noFill/>
        </p:spPr>
        <p:txBody>
          <a:bodyPr wrap="none" rtlCol="0">
            <a:spAutoFit/>
          </a:bodyPr>
          <a:lstStyle/>
          <a:p>
            <a:r>
              <a:rPr lang="en-US" sz="2800" dirty="0">
                <a:solidFill>
                  <a:schemeClr val="accent1"/>
                </a:solidFill>
              </a:rPr>
              <a:t>Data in XML File</a:t>
            </a:r>
          </a:p>
        </p:txBody>
      </p:sp>
    </p:spTree>
    <p:extLst>
      <p:ext uri="{BB962C8B-B14F-4D97-AF65-F5344CB8AC3E}">
        <p14:creationId xmlns:p14="http://schemas.microsoft.com/office/powerpoint/2010/main" val="37576088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4850" y="365125"/>
            <a:ext cx="10515600" cy="1325563"/>
          </a:xfrm>
        </p:spPr>
        <p:txBody>
          <a:bodyPr>
            <a:normAutofit/>
          </a:bodyPr>
          <a:lstStyle/>
          <a:p>
            <a:r>
              <a:rPr lang="en-US" sz="3200" dirty="0"/>
              <a:t>EXAMPLE USE: Current Year Program Service Revenue</a:t>
            </a:r>
          </a:p>
        </p:txBody>
      </p:sp>
      <p:sp>
        <p:nvSpPr>
          <p:cNvPr id="5" name="Rectangle 4"/>
          <p:cNvSpPr/>
          <p:nvPr/>
        </p:nvSpPr>
        <p:spPr>
          <a:xfrm>
            <a:off x="492371" y="1690688"/>
            <a:ext cx="12124592" cy="449353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COPY AND PASTE XPATHS FROM IRS SPREADSHEET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V_990CPSRpost2013    &lt;-  "//Return/</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ReturnData</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/IRS990/</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CYProgramServiceRevenueAmt</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V_990CPSRpre2013     &lt;-  "//Return/</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ReturnData</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/IRS990/</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ProgramServiceRevenueCY</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V_990CPSR.EZpost2013 &lt;-  "//Return/</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ReturnData</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/IRS990EZ/</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ProgramServiceRevenueAmt</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V_990CPSR.EZpre2013  &lt;-  "//Return/</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ReturnData</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/IRS990EZ/</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ProgramServiceRevenue</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b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psr.current.xpath</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&lt;- paste( V_990CPSRpost2013, V_990CPSRpre2013,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V_990CPSR.EZpost2013, V_990CPSR.EZpre2013,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sep</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GRAB THE DATA FROM THE XML DOC</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PSRCURRENT &lt;-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xml_text</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xml_find_all</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doc,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psr.current.xpath</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 )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STANDARDIZE THE DATA THROUGH PRODUCTION RULES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PSRCURRENT &lt;- </a:t>
            </a:r>
            <a:r>
              <a:rPr kumimoji="0" lang="en-US" sz="1400" b="0" i="0" u="none" strike="noStrike" kern="1200" cap="none" spc="0" normalizeH="0" baseline="0" noProof="0" dirty="0" err="1">
                <a:ln>
                  <a:noFill/>
                </a:ln>
                <a:solidFill>
                  <a:prstClr val="black"/>
                </a:solidFill>
                <a:effectLst/>
                <a:uLnTx/>
                <a:uFillTx/>
                <a:latin typeface="Courier New" panose="02070309020205020404" pitchFamily="49" charset="0"/>
                <a:ea typeface="+mn-ea"/>
                <a:cs typeface="Courier New" panose="02070309020205020404" pitchFamily="49" charset="0"/>
              </a:rPr>
              <a:t>changeMissingToZeros</a:t>
            </a:r>
            <a:r>
              <a:rPr kumimoji="0" lang="en-US" sz="1400" b="0" i="0" u="none" strike="noStrike" kern="1200" cap="none" spc="0" normalizeH="0" baseline="0" noProof="0" dirty="0">
                <a:ln>
                  <a:noFill/>
                </a:ln>
                <a:solidFill>
                  <a:prstClr val="black"/>
                </a:solidFill>
                <a:effectLst/>
                <a:uLnTx/>
                <a:uFillTx/>
                <a:latin typeface="Courier New" panose="02070309020205020404" pitchFamily="49" charset="0"/>
                <a:ea typeface="+mn-ea"/>
                <a:cs typeface="Courier New" panose="02070309020205020404" pitchFamily="49" charset="0"/>
              </a:rPr>
              <a:t>( PSRCURRENT )</a:t>
            </a:r>
          </a:p>
        </p:txBody>
      </p:sp>
      <p:sp>
        <p:nvSpPr>
          <p:cNvPr id="6" name="Right Brace 5"/>
          <p:cNvSpPr/>
          <p:nvPr/>
        </p:nvSpPr>
        <p:spPr>
          <a:xfrm>
            <a:off x="9409607" y="2197296"/>
            <a:ext cx="369277" cy="931090"/>
          </a:xfrm>
          <a:prstGeom prst="rightBrace">
            <a:avLst/>
          </a:prstGeom>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7" name="TextBox 6"/>
          <p:cNvSpPr txBox="1"/>
          <p:nvPr/>
        </p:nvSpPr>
        <p:spPr>
          <a:xfrm>
            <a:off x="9915586" y="2155009"/>
            <a:ext cx="1638077" cy="224676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5B9BD5"/>
                </a:solidFill>
                <a:effectLst/>
                <a:uLnTx/>
                <a:uFillTx/>
                <a:latin typeface="Calibri"/>
                <a:ea typeface="+mn-ea"/>
                <a:cs typeface="+mn-cs"/>
              </a:rPr>
              <a:t>4 Versions</a:t>
            </a:r>
            <a:br>
              <a:rPr kumimoji="0" lang="en-US" sz="2000" b="0" i="0" u="none" strike="noStrike" kern="1200" cap="none" spc="0" normalizeH="0" baseline="0" noProof="0" dirty="0">
                <a:ln>
                  <a:noFill/>
                </a:ln>
                <a:solidFill>
                  <a:srgbClr val="5B9BD5"/>
                </a:solidFill>
                <a:effectLst/>
                <a:uLnTx/>
                <a:uFillTx/>
                <a:latin typeface="Calibri"/>
                <a:ea typeface="+mn-ea"/>
                <a:cs typeface="+mn-cs"/>
              </a:rPr>
            </a:br>
            <a:r>
              <a:rPr kumimoji="0" lang="en-US" sz="2000" b="0" i="0" u="none" strike="noStrike" kern="1200" cap="none" spc="0" normalizeH="0" baseline="0" noProof="0" dirty="0">
                <a:ln>
                  <a:noFill/>
                </a:ln>
                <a:solidFill>
                  <a:srgbClr val="5B9BD5"/>
                </a:solidFill>
                <a:effectLst/>
                <a:uLnTx/>
                <a:uFillTx/>
                <a:latin typeface="Calibri"/>
                <a:ea typeface="+mn-ea"/>
                <a:cs typeface="+mn-cs"/>
              </a:rPr>
              <a:t>of the Same</a:t>
            </a:r>
            <a:br>
              <a:rPr kumimoji="0" lang="en-US" sz="2000" b="0" i="0" u="none" strike="noStrike" kern="1200" cap="none" spc="0" normalizeH="0" baseline="0" noProof="0" dirty="0">
                <a:ln>
                  <a:noFill/>
                </a:ln>
                <a:solidFill>
                  <a:srgbClr val="5B9BD5"/>
                </a:solidFill>
                <a:effectLst/>
                <a:uLnTx/>
                <a:uFillTx/>
                <a:latin typeface="Calibri"/>
                <a:ea typeface="+mn-ea"/>
                <a:cs typeface="+mn-cs"/>
              </a:rPr>
            </a:br>
            <a:r>
              <a:rPr kumimoji="0" lang="en-US" sz="2000" b="0" i="0" u="none" strike="noStrike" kern="1200" cap="none" spc="0" normalizeH="0" baseline="0" noProof="0" dirty="0">
                <a:ln>
                  <a:noFill/>
                </a:ln>
                <a:solidFill>
                  <a:srgbClr val="5B9BD5"/>
                </a:solidFill>
                <a:effectLst/>
                <a:uLnTx/>
                <a:uFillTx/>
                <a:latin typeface="Calibri"/>
                <a:ea typeface="+mn-ea"/>
                <a:cs typeface="+mn-cs"/>
              </a:rPr>
              <a:t>Variable:</a:t>
            </a:r>
          </a:p>
          <a:p>
            <a:pPr marL="0" marR="0" lvl="0" indent="0" algn="l" defTabSz="914400" rtl="0" eaLnBrk="1" fontAlgn="auto" latinLnBrk="0" hangingPunct="1">
              <a:lnSpc>
                <a:spcPct val="100000"/>
              </a:lnSpc>
              <a:spcBef>
                <a:spcPts val="0"/>
              </a:spcBef>
              <a:spcAft>
                <a:spcPts val="0"/>
              </a:spcAft>
              <a:buClrTx/>
              <a:buSzTx/>
              <a:buFontTx/>
              <a:buNone/>
              <a:tabLst/>
              <a:defRPr/>
            </a:pPr>
            <a:br>
              <a:rPr kumimoji="0" lang="en-US" sz="2000" b="0" i="0" u="none" strike="noStrike" kern="1200" cap="none" spc="0" normalizeH="0" baseline="0" noProof="0" dirty="0">
                <a:ln>
                  <a:noFill/>
                </a:ln>
                <a:solidFill>
                  <a:srgbClr val="5B9BD5"/>
                </a:solidFill>
                <a:effectLst/>
                <a:uLnTx/>
                <a:uFillTx/>
                <a:latin typeface="Calibri"/>
                <a:ea typeface="+mn-ea"/>
                <a:cs typeface="+mn-cs"/>
              </a:rPr>
            </a:br>
            <a:r>
              <a:rPr kumimoji="0" lang="en-US" sz="2000" b="0" i="0" u="none" strike="noStrike" kern="1200" cap="none" spc="0" normalizeH="0" baseline="0" noProof="0" dirty="0">
                <a:ln>
                  <a:noFill/>
                </a:ln>
                <a:solidFill>
                  <a:srgbClr val="5B9BD5"/>
                </a:solidFill>
                <a:effectLst/>
                <a:uLnTx/>
                <a:uFillTx/>
                <a:latin typeface="Calibri"/>
                <a:ea typeface="+mn-ea"/>
                <a:cs typeface="+mn-cs"/>
              </a:rPr>
              <a:t>PC and EZ;</a:t>
            </a:r>
            <a:br>
              <a:rPr kumimoji="0" lang="en-US" sz="2000" b="0" i="0" u="none" strike="noStrike" kern="1200" cap="none" spc="0" normalizeH="0" baseline="0" noProof="0" dirty="0">
                <a:ln>
                  <a:noFill/>
                </a:ln>
                <a:solidFill>
                  <a:srgbClr val="5B9BD5"/>
                </a:solidFill>
                <a:effectLst/>
                <a:uLnTx/>
                <a:uFillTx/>
                <a:latin typeface="Calibri"/>
                <a:ea typeface="+mn-ea"/>
                <a:cs typeface="+mn-cs"/>
              </a:rPr>
            </a:br>
            <a:r>
              <a:rPr kumimoji="0" lang="en-US" sz="2000" b="0" i="0" u="none" strike="noStrike" kern="1200" cap="none" spc="0" normalizeH="0" baseline="0" noProof="0" dirty="0">
                <a:ln>
                  <a:noFill/>
                </a:ln>
                <a:solidFill>
                  <a:srgbClr val="5B9BD5"/>
                </a:solidFill>
                <a:effectLst/>
                <a:uLnTx/>
                <a:uFillTx/>
                <a:latin typeface="Calibri"/>
                <a:ea typeface="+mn-ea"/>
                <a:cs typeface="+mn-cs"/>
              </a:rPr>
              <a:t>Pre and Post</a:t>
            </a:r>
            <a:br>
              <a:rPr kumimoji="0" lang="en-US" sz="2000" b="0" i="0" u="none" strike="noStrike" kern="1200" cap="none" spc="0" normalizeH="0" baseline="0" noProof="0" dirty="0">
                <a:ln>
                  <a:noFill/>
                </a:ln>
                <a:solidFill>
                  <a:srgbClr val="5B9BD5"/>
                </a:solidFill>
                <a:effectLst/>
                <a:uLnTx/>
                <a:uFillTx/>
                <a:latin typeface="Calibri"/>
                <a:ea typeface="+mn-ea"/>
                <a:cs typeface="+mn-cs"/>
              </a:rPr>
            </a:br>
            <a:r>
              <a:rPr kumimoji="0" lang="en-US" sz="2000" b="0" i="0" u="none" strike="noStrike" kern="1200" cap="none" spc="0" normalizeH="0" baseline="0" noProof="0" dirty="0">
                <a:ln>
                  <a:noFill/>
                </a:ln>
                <a:solidFill>
                  <a:srgbClr val="5B9BD5"/>
                </a:solidFill>
                <a:effectLst/>
                <a:uLnTx/>
                <a:uFillTx/>
                <a:latin typeface="Calibri"/>
                <a:ea typeface="+mn-ea"/>
                <a:cs typeface="+mn-cs"/>
              </a:rPr>
              <a:t>2013 Changes</a:t>
            </a:r>
          </a:p>
        </p:txBody>
      </p:sp>
    </p:spTree>
    <p:extLst>
      <p:ext uri="{BB962C8B-B14F-4D97-AF65-F5344CB8AC3E}">
        <p14:creationId xmlns:p14="http://schemas.microsoft.com/office/powerpoint/2010/main" val="39472710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53895-41AE-45A0-A5B0-AD9B425B6B9E}"/>
              </a:ext>
            </a:extLst>
          </p:cNvPr>
          <p:cNvPicPr/>
          <p:nvPr/>
        </p:nvPicPr>
        <p:blipFill rotWithShape="1">
          <a:blip r:embed="rId2">
            <a:extLst>
              <a:ext uri="{28A0092B-C50C-407E-A947-70E740481C1C}">
                <a14:useLocalDpi xmlns:a14="http://schemas.microsoft.com/office/drawing/2010/main" val="0"/>
              </a:ext>
            </a:extLst>
          </a:blip>
          <a:srcRect b="31884"/>
          <a:stretch/>
        </p:blipFill>
        <p:spPr bwMode="auto">
          <a:xfrm>
            <a:off x="1566180" y="1359075"/>
            <a:ext cx="9144000" cy="355739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371330F-D3E8-4065-B6D4-7BDD491C26CA}"/>
              </a:ext>
            </a:extLst>
          </p:cNvPr>
          <p:cNvSpPr txBox="1"/>
          <p:nvPr/>
        </p:nvSpPr>
        <p:spPr>
          <a:xfrm>
            <a:off x="1590376" y="519830"/>
            <a:ext cx="9119804"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Data for one variable might be located at multiple “addresses” (</a:t>
            </a:r>
            <a:r>
              <a:rPr kumimoji="0" lang="en-US" sz="2000" b="0" i="0" u="none" strike="noStrike" kern="1200" cap="none" spc="0" normalizeH="0" baseline="0" noProof="0" dirty="0" err="1">
                <a:ln>
                  <a:noFill/>
                </a:ln>
                <a:solidFill>
                  <a:srgbClr val="ED7D31">
                    <a:lumMod val="75000"/>
                  </a:srgbClr>
                </a:solidFill>
                <a:effectLst/>
                <a:uLnTx/>
                <a:uFillTx/>
                <a:latin typeface="Century Gothic" panose="020B0502020202020204" pitchFamily="34" charset="0"/>
                <a:ea typeface="+mn-ea"/>
                <a:cs typeface="+mn-cs"/>
              </a:rPr>
              <a:t>xpaths</a:t>
            </a:r>
            <a:r>
              <a:rPr kumimoji="0" lang="en-US" sz="20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a:t>
            </a:r>
          </a:p>
        </p:txBody>
      </p:sp>
      <p:sp>
        <p:nvSpPr>
          <p:cNvPr id="4" name="TextBox 3">
            <a:extLst>
              <a:ext uri="{FF2B5EF4-FFF2-40B4-BE49-F238E27FC236}">
                <a16:creationId xmlns:a16="http://schemas.microsoft.com/office/drawing/2014/main" id="{B58E14F4-EA6E-486C-AD95-11F8DE369498}"/>
              </a:ext>
            </a:extLst>
          </p:cNvPr>
          <p:cNvSpPr txBox="1"/>
          <p:nvPr/>
        </p:nvSpPr>
        <p:spPr>
          <a:xfrm>
            <a:off x="3966146" y="5294334"/>
            <a:ext cx="4200824"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ED7D31">
                    <a:lumMod val="75000"/>
                  </a:srgbClr>
                </a:solidFill>
                <a:effectLst/>
                <a:uLnTx/>
                <a:uFillTx/>
                <a:latin typeface="Century Gothic" panose="020B0502020202020204" pitchFamily="34" charset="0"/>
                <a:ea typeface="+mn-ea"/>
                <a:cs typeface="+mn-cs"/>
              </a:rPr>
              <a:t>The variable name includes information about the form and part of the variable, and what forms include that variable (the scope)</a:t>
            </a:r>
          </a:p>
        </p:txBody>
      </p:sp>
      <p:cxnSp>
        <p:nvCxnSpPr>
          <p:cNvPr id="6" name="Straight Arrow Connector 5">
            <a:extLst>
              <a:ext uri="{FF2B5EF4-FFF2-40B4-BE49-F238E27FC236}">
                <a16:creationId xmlns:a16="http://schemas.microsoft.com/office/drawing/2014/main" id="{C4BF05D3-D776-40EB-A473-B9558B5E2992}"/>
              </a:ext>
            </a:extLst>
          </p:cNvPr>
          <p:cNvCxnSpPr/>
          <p:nvPr/>
        </p:nvCxnSpPr>
        <p:spPr>
          <a:xfrm flipH="1" flipV="1">
            <a:off x="3356975" y="4835047"/>
            <a:ext cx="482252" cy="520555"/>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6747180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FEC2-91BE-4D2F-B1B3-B50B3483E18F}"/>
              </a:ext>
            </a:extLst>
          </p:cNvPr>
          <p:cNvSpPr>
            <a:spLocks noGrp="1"/>
          </p:cNvSpPr>
          <p:nvPr>
            <p:ph type="title"/>
          </p:nvPr>
        </p:nvSpPr>
        <p:spPr/>
        <p:txBody>
          <a:bodyPr/>
          <a:lstStyle/>
          <a:p>
            <a:r>
              <a:rPr lang="en-US" dirty="0"/>
              <a:t>Opportunities</a:t>
            </a:r>
          </a:p>
        </p:txBody>
      </p:sp>
      <p:sp>
        <p:nvSpPr>
          <p:cNvPr id="3" name="Text Placeholder 2">
            <a:extLst>
              <a:ext uri="{FF2B5EF4-FFF2-40B4-BE49-F238E27FC236}">
                <a16:creationId xmlns:a16="http://schemas.microsoft.com/office/drawing/2014/main" id="{ABF7F120-F334-4281-B692-F802336AC8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8751149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small" spc="0" normalizeH="0" baseline="0" noProof="0" dirty="0">
                <a:ln>
                  <a:noFill/>
                </a:ln>
                <a:solidFill>
                  <a:srgbClr val="44546A">
                    <a:lumMod val="75000"/>
                  </a:srgbClr>
                </a:solidFill>
                <a:effectLst/>
                <a:uLnTx/>
                <a:uFillTx/>
                <a:latin typeface="Euphemia"/>
                <a:ea typeface="+mj-ea"/>
                <a:cs typeface="+mj-cs"/>
              </a:rPr>
              <a:t>Potential Research Directions:</a:t>
            </a:r>
          </a:p>
        </p:txBody>
      </p:sp>
      <p:sp>
        <p:nvSpPr>
          <p:cNvPr id="4" name="Rectangle 3"/>
          <p:cNvSpPr/>
          <p:nvPr/>
        </p:nvSpPr>
        <p:spPr>
          <a:xfrm>
            <a:off x="1266091" y="1374165"/>
            <a:ext cx="9012117" cy="3152401"/>
          </a:xfrm>
          <a:prstGeom prst="rect">
            <a:avLst/>
          </a:prstGeom>
        </p:spPr>
        <p:txBody>
          <a:bodyPr wrap="square">
            <a:spAutoFit/>
          </a:bodyPr>
          <a:lstStyle/>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Taxonomies of nonprofit missions</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Systematic study of program service accomplishments</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Nonprofit mergers / joint ventures / dissolutions</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Compensation studies: gender pay gap, pay for performance</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Interlocking board studies</a:t>
            </a:r>
          </a:p>
          <a:p>
            <a:pPr marL="342900" marR="0" lvl="0" indent="-342900" algn="l" defTabSz="914400" rtl="0" eaLnBrk="1" fontAlgn="auto" latinLnBrk="0" hangingPunct="1">
              <a:lnSpc>
                <a:spcPct val="107000"/>
              </a:lnSpc>
              <a:spcBef>
                <a:spcPts val="0"/>
              </a:spcBef>
              <a:spcAft>
                <a:spcPts val="1200"/>
              </a:spcAft>
              <a:buClrTx/>
              <a:buSzTx/>
              <a:buFont typeface="Symbol" panose="05050102010706020507" pitchFamily="18" charset="2"/>
              <a:buChar char=""/>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t>Governance and compliance</a:t>
            </a:r>
            <a:b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rPr>
            </a:b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841686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404040"/>
        </a:solidFill>
        <a:effectLst/>
      </p:bgPr>
    </p:bg>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3B0DF90E-6BAD-4E82-8FDF-717C9A35737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24"/>
            <a:ext cx="12192000" cy="6861324"/>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13">
            <a:extLst>
              <a:ext uri="{FF2B5EF4-FFF2-40B4-BE49-F238E27FC236}">
                <a16:creationId xmlns:a16="http://schemas.microsoft.com/office/drawing/2014/main" id="{13DCC859-0434-4BB8-B6C5-09C88AE698F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786754" cy="6858000"/>
          </a:xfrm>
          <a:custGeom>
            <a:avLst/>
            <a:gdLst>
              <a:gd name="connsiteX0" fmla="*/ 0 w 11786754"/>
              <a:gd name="connsiteY0" fmla="*/ 0 h 6858000"/>
              <a:gd name="connsiteX1" fmla="*/ 8610600 w 11786754"/>
              <a:gd name="connsiteY1" fmla="*/ 0 h 6858000"/>
              <a:gd name="connsiteX2" fmla="*/ 11786754 w 11786754"/>
              <a:gd name="connsiteY2" fmla="*/ 6858000 h 6858000"/>
              <a:gd name="connsiteX3" fmla="*/ 0 w 11786754"/>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786754" h="6858000">
                <a:moveTo>
                  <a:pt x="0" y="0"/>
                </a:moveTo>
                <a:lnTo>
                  <a:pt x="8610600" y="0"/>
                </a:lnTo>
                <a:lnTo>
                  <a:pt x="11786754"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11">
            <a:extLst>
              <a:ext uri="{FF2B5EF4-FFF2-40B4-BE49-F238E27FC236}">
                <a16:creationId xmlns:a16="http://schemas.microsoft.com/office/drawing/2014/main" id="{08E7ACFB-B791-4C23-8B17-013FEDC09A89}"/>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581400" cy="6858000"/>
          </a:xfrm>
          <a:custGeom>
            <a:avLst/>
            <a:gdLst>
              <a:gd name="connsiteX0" fmla="*/ 0 w 3581400"/>
              <a:gd name="connsiteY0" fmla="*/ 0 h 6858000"/>
              <a:gd name="connsiteX1" fmla="*/ 405246 w 3581400"/>
              <a:gd name="connsiteY1" fmla="*/ 0 h 6858000"/>
              <a:gd name="connsiteX2" fmla="*/ 3581400 w 3581400"/>
              <a:gd name="connsiteY2" fmla="*/ 6858000 h 6858000"/>
              <a:gd name="connsiteX3" fmla="*/ 0 w 35814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3581400" h="6858000">
                <a:moveTo>
                  <a:pt x="0" y="0"/>
                </a:moveTo>
                <a:lnTo>
                  <a:pt x="405246" y="0"/>
                </a:lnTo>
                <a:lnTo>
                  <a:pt x="3581400" y="6858000"/>
                </a:lnTo>
                <a:lnTo>
                  <a:pt x="0" y="6858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A06FB7BC-8A1D-485A-A954-FBAAA4BC6FAB}"/>
              </a:ext>
            </a:extLst>
          </p:cNvPr>
          <p:cNvSpPr>
            <a:spLocks noGrp="1"/>
          </p:cNvSpPr>
          <p:nvPr>
            <p:ph type="title"/>
          </p:nvPr>
        </p:nvSpPr>
        <p:spPr>
          <a:xfrm>
            <a:off x="833002" y="365125"/>
            <a:ext cx="10520702" cy="1325563"/>
          </a:xfrm>
        </p:spPr>
        <p:txBody>
          <a:bodyPr>
            <a:normAutofit/>
          </a:bodyPr>
          <a:lstStyle/>
          <a:p>
            <a:r>
              <a:rPr lang="en-US" dirty="0"/>
              <a:t>History of the form 990</a:t>
            </a:r>
          </a:p>
        </p:txBody>
      </p:sp>
      <p:graphicFrame>
        <p:nvGraphicFramePr>
          <p:cNvPr id="16" name="Content Placeholder 2">
            <a:extLst>
              <a:ext uri="{FF2B5EF4-FFF2-40B4-BE49-F238E27FC236}">
                <a16:creationId xmlns:a16="http://schemas.microsoft.com/office/drawing/2014/main" id="{B6DAD520-9CAE-45D1-936B-2867CC76C69D}"/>
              </a:ext>
            </a:extLst>
          </p:cNvPr>
          <p:cNvGraphicFramePr>
            <a:graphicFrameLocks noGrp="1"/>
          </p:cNvGraphicFramePr>
          <p:nvPr>
            <p:ph idx="1"/>
            <p:extLst>
              <p:ext uri="{D42A27DB-BD31-4B8C-83A1-F6EECF244321}">
                <p14:modId xmlns:p14="http://schemas.microsoft.com/office/powerpoint/2010/main" val="274102735"/>
              </p:ext>
            </p:extLst>
          </p:nvPr>
        </p:nvGraphicFramePr>
        <p:xfrm>
          <a:off x="838200" y="2022475"/>
          <a:ext cx="10515600" cy="41544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4353596"/>
      </p:ext>
    </p:extLst>
  </p:cSld>
  <p:clrMapOvr>
    <a:overrideClrMapping bg1="dk1" tx1="lt1" bg2="dk2" tx2="lt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2BAD723-138A-46D6-A6E7-765B02FF26A1}"/>
              </a:ext>
            </a:extLst>
          </p:cNvPr>
          <p:cNvPicPr>
            <a:picLocks noChangeAspect="1"/>
          </p:cNvPicPr>
          <p:nvPr/>
        </p:nvPicPr>
        <p:blipFill>
          <a:blip r:embed="rId2"/>
          <a:stretch>
            <a:fillRect/>
          </a:stretch>
        </p:blipFill>
        <p:spPr>
          <a:xfrm>
            <a:off x="764836" y="643467"/>
            <a:ext cx="10662327" cy="5571066"/>
          </a:xfrm>
          <a:prstGeom prst="rect">
            <a:avLst/>
          </a:prstGeom>
        </p:spPr>
      </p:pic>
      <p:sp>
        <p:nvSpPr>
          <p:cNvPr id="3" name="Slide Number Placeholder 2">
            <a:extLst>
              <a:ext uri="{FF2B5EF4-FFF2-40B4-BE49-F238E27FC236}">
                <a16:creationId xmlns:a16="http://schemas.microsoft.com/office/drawing/2014/main" id="{26B84419-26F3-4C13-A616-D32C91EF15C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DD4DA2-4FBE-4694-B57B-F9990517B432}"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141131559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456E1AC-9D93-4C8B-A581-24407BBEF763}"/>
              </a:ext>
            </a:extLst>
          </p:cNvPr>
          <p:cNvPicPr/>
          <p:nvPr/>
        </p:nvPicPr>
        <p:blipFill rotWithShape="1">
          <a:blip r:embed="rId2"/>
          <a:srcRect r="2126" b="-1"/>
          <a:stretch/>
        </p:blipFill>
        <p:spPr>
          <a:xfrm>
            <a:off x="643467" y="643467"/>
            <a:ext cx="10905066" cy="5571066"/>
          </a:xfrm>
          <a:prstGeom prst="rect">
            <a:avLst/>
          </a:prstGeom>
          <a:ln w="190500">
            <a:solidFill>
              <a:srgbClr val="FFFFFF"/>
            </a:solidFill>
            <a:miter lim="800000"/>
          </a:ln>
          <a:effectLst>
            <a:outerShdw blurRad="76200" dist="19050" dir="5400000" algn="t" rotWithShape="0">
              <a:prstClr val="black">
                <a:alpha val="55000"/>
              </a:prstClr>
            </a:outerShdw>
          </a:effectLst>
        </p:spPr>
      </p:pic>
      <p:cxnSp>
        <p:nvCxnSpPr>
          <p:cNvPr id="4" name="Straight Connector 3">
            <a:extLst>
              <a:ext uri="{FF2B5EF4-FFF2-40B4-BE49-F238E27FC236}">
                <a16:creationId xmlns:a16="http://schemas.microsoft.com/office/drawing/2014/main" id="{6090CC79-EA29-4436-B427-2D2747EF33AD}"/>
              </a:ext>
            </a:extLst>
          </p:cNvPr>
          <p:cNvCxnSpPr/>
          <p:nvPr/>
        </p:nvCxnSpPr>
        <p:spPr>
          <a:xfrm>
            <a:off x="1452623" y="1932972"/>
            <a:ext cx="9826906" cy="0"/>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5" name="Slide Number Placeholder 4">
            <a:extLst>
              <a:ext uri="{FF2B5EF4-FFF2-40B4-BE49-F238E27FC236}">
                <a16:creationId xmlns:a16="http://schemas.microsoft.com/office/drawing/2014/main" id="{067AED8D-88BB-4BE5-AF6D-6B24FC38D6F5}"/>
              </a:ext>
            </a:extLst>
          </p:cNvPr>
          <p:cNvSpPr>
            <a:spLocks noGrp="1"/>
          </p:cNvSpPr>
          <p:nvPr>
            <p:ph type="sldNum" sz="quarter" idx="12"/>
          </p:nvPr>
        </p:nvSpPr>
        <p:spPr/>
        <p:txBody>
          <a:bodyPr/>
          <a:lstStyle/>
          <a:p>
            <a:fld id="{0FDD4DA2-4FBE-4694-B57B-F9990517B432}" type="slidenum">
              <a:rPr lang="en-US" smtClean="0"/>
              <a:t>21</a:t>
            </a:fld>
            <a:endParaRPr lang="en-US"/>
          </a:p>
        </p:txBody>
      </p:sp>
    </p:spTree>
    <p:extLst>
      <p:ext uri="{BB962C8B-B14F-4D97-AF65-F5344CB8AC3E}">
        <p14:creationId xmlns:p14="http://schemas.microsoft.com/office/powerpoint/2010/main" val="242174791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F4C1BEB-FCD1-4EB2-8751-4EBD87A391CD}"/>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130792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BE51794-5728-4CEE-A489-9C80DD989B29}"/>
              </a:ext>
            </a:extLst>
          </p:cNvPr>
          <p:cNvPicPr>
            <a:picLocks noChangeAspect="1"/>
          </p:cNvPicPr>
          <p:nvPr/>
        </p:nvPicPr>
        <p:blipFill>
          <a:blip r:embed="rId2"/>
          <a:stretch>
            <a:fillRect/>
          </a:stretch>
        </p:blipFill>
        <p:spPr>
          <a:xfrm>
            <a:off x="2667000" y="0"/>
            <a:ext cx="6858000" cy="6858000"/>
          </a:xfrm>
          <a:prstGeom prst="rect">
            <a:avLst/>
          </a:prstGeom>
        </p:spPr>
      </p:pic>
    </p:spTree>
    <p:extLst>
      <p:ext uri="{BB962C8B-B14F-4D97-AF65-F5344CB8AC3E}">
        <p14:creationId xmlns:p14="http://schemas.microsoft.com/office/powerpoint/2010/main" val="3532726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FEC2-91BE-4D2F-B1B3-B50B3483E18F}"/>
              </a:ext>
            </a:extLst>
          </p:cNvPr>
          <p:cNvSpPr>
            <a:spLocks noGrp="1"/>
          </p:cNvSpPr>
          <p:nvPr>
            <p:ph type="title"/>
          </p:nvPr>
        </p:nvSpPr>
        <p:spPr/>
        <p:txBody>
          <a:bodyPr/>
          <a:lstStyle/>
          <a:p>
            <a:r>
              <a:rPr lang="en-US" dirty="0"/>
              <a:t>Moving Forward</a:t>
            </a:r>
          </a:p>
        </p:txBody>
      </p:sp>
      <p:sp>
        <p:nvSpPr>
          <p:cNvPr id="3" name="Text Placeholder 2">
            <a:extLst>
              <a:ext uri="{FF2B5EF4-FFF2-40B4-BE49-F238E27FC236}">
                <a16:creationId xmlns:a16="http://schemas.microsoft.com/office/drawing/2014/main" id="{ABF7F120-F334-4281-B692-F802336AC85A}"/>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9661755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Master Plan:</a:t>
            </a:r>
          </a:p>
        </p:txBody>
      </p:sp>
      <p:pic>
        <p:nvPicPr>
          <p:cNvPr id="1026" name="Picture 2" descr="Image result for github"/>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2558562"/>
            <a:ext cx="2487664" cy="92209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943099" y="3671763"/>
            <a:ext cx="2538452" cy="830997"/>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Master Concordance File</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Build Scripts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Documentation</a:t>
            </a:r>
          </a:p>
        </p:txBody>
      </p:sp>
      <p:sp>
        <p:nvSpPr>
          <p:cNvPr id="5" name="TextBox 4"/>
          <p:cNvSpPr txBox="1"/>
          <p:nvPr/>
        </p:nvSpPr>
        <p:spPr>
          <a:xfrm>
            <a:off x="1509142" y="3334444"/>
            <a:ext cx="2060179"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44546A">
                    <a:lumMod val="75000"/>
                  </a:srgbClr>
                </a:solidFill>
                <a:effectLst/>
                <a:uLnTx/>
                <a:uFillTx/>
                <a:latin typeface="Calibri"/>
                <a:ea typeface="+mn-ea"/>
                <a:cs typeface="+mn-cs"/>
              </a:rPr>
              <a:t>(Nonprofit Open Data Collective)</a:t>
            </a:r>
          </a:p>
        </p:txBody>
      </p:sp>
      <p:cxnSp>
        <p:nvCxnSpPr>
          <p:cNvPr id="7" name="Straight Arrow Connector 6"/>
          <p:cNvCxnSpPr/>
          <p:nvPr/>
        </p:nvCxnSpPr>
        <p:spPr>
          <a:xfrm>
            <a:off x="4413738" y="3138854"/>
            <a:ext cx="89681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p:nvPicPr>
        <p:blipFill rotWithShape="1">
          <a:blip r:embed="rId3"/>
          <a:srcRect r="26247"/>
          <a:stretch/>
        </p:blipFill>
        <p:spPr>
          <a:xfrm>
            <a:off x="5941228" y="2691179"/>
            <a:ext cx="3758346" cy="895350"/>
          </a:xfrm>
          <a:prstGeom prst="rect">
            <a:avLst/>
          </a:prstGeom>
        </p:spPr>
      </p:pic>
      <p:sp>
        <p:nvSpPr>
          <p:cNvPr id="11" name="TextBox 10"/>
          <p:cNvSpPr txBox="1"/>
          <p:nvPr/>
        </p:nvSpPr>
        <p:spPr>
          <a:xfrm>
            <a:off x="7406053" y="3671762"/>
            <a:ext cx="1742593" cy="584775"/>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 tables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ü"/>
              <a:tabLst/>
              <a:defRPr/>
            </a:pPr>
            <a:r>
              <a:rPr kumimoji="0" lang="en-US" sz="1600" b="0" i="0" u="none" strike="noStrike" kern="1200" cap="none" spc="0" normalizeH="0" baseline="0" noProof="0" dirty="0">
                <a:ln>
                  <a:noFill/>
                </a:ln>
                <a:solidFill>
                  <a:prstClr val="black"/>
                </a:solidFill>
                <a:effectLst/>
                <a:uLnTx/>
                <a:uFillTx/>
                <a:latin typeface="Calibri"/>
                <a:ea typeface="+mn-ea"/>
                <a:cs typeface="+mn-cs"/>
              </a:rPr>
              <a:t>Data dictionary</a:t>
            </a:r>
          </a:p>
        </p:txBody>
      </p:sp>
      <p:sp>
        <p:nvSpPr>
          <p:cNvPr id="10" name="TextBox 9"/>
          <p:cNvSpPr txBox="1"/>
          <p:nvPr/>
        </p:nvSpPr>
        <p:spPr>
          <a:xfrm>
            <a:off x="2030389" y="5230898"/>
            <a:ext cx="1645322"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75000"/>
                  </a:srgbClr>
                </a:solidFill>
                <a:effectLst/>
                <a:uLnTx/>
                <a:uFillTx/>
                <a:latin typeface="Calibri"/>
                <a:ea typeface="+mn-ea"/>
                <a:cs typeface="+mn-cs"/>
              </a:rPr>
              <a:t>(Blueprints)</a:t>
            </a:r>
          </a:p>
        </p:txBody>
      </p:sp>
      <p:sp>
        <p:nvSpPr>
          <p:cNvPr id="13" name="TextBox 12"/>
          <p:cNvSpPr txBox="1"/>
          <p:nvPr/>
        </p:nvSpPr>
        <p:spPr>
          <a:xfrm>
            <a:off x="7554394" y="5230898"/>
            <a:ext cx="1445909" cy="46166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5B9BD5">
                    <a:lumMod val="75000"/>
                  </a:srgbClr>
                </a:solidFill>
                <a:effectLst/>
                <a:uLnTx/>
                <a:uFillTx/>
                <a:latin typeface="Calibri"/>
                <a:ea typeface="+mn-ea"/>
                <a:cs typeface="+mn-cs"/>
              </a:rPr>
              <a:t>(Datasets)</a:t>
            </a:r>
          </a:p>
        </p:txBody>
      </p:sp>
    </p:spTree>
    <p:extLst>
      <p:ext uri="{BB962C8B-B14F-4D97-AF65-F5344CB8AC3E}">
        <p14:creationId xmlns:p14="http://schemas.microsoft.com/office/powerpoint/2010/main" val="7480642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fontAlgn="base"/>
            <a:r>
              <a:rPr lang="en-US" sz="2400" dirty="0">
                <a:solidFill>
                  <a:srgbClr val="232323"/>
                </a:solidFill>
                <a:latin typeface="Helvetica Neue"/>
              </a:rPr>
              <a:t>Additional open data assets for the nonprofit sector:</a:t>
            </a:r>
          </a:p>
        </p:txBody>
      </p:sp>
      <p:sp>
        <p:nvSpPr>
          <p:cNvPr id="3" name="Rectangle 2"/>
          <p:cNvSpPr/>
          <p:nvPr/>
        </p:nvSpPr>
        <p:spPr>
          <a:xfrm>
            <a:off x="1181100" y="1690688"/>
            <a:ext cx="9267092" cy="4278094"/>
          </a:xfrm>
          <a:prstGeom prst="rect">
            <a:avLst/>
          </a:prstGeom>
        </p:spPr>
        <p:txBody>
          <a:bodyPr wrap="square">
            <a:spAutoFit/>
          </a:bodyPr>
          <a:lstStyle/>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IRS E-Filer Database:</a:t>
            </a:r>
            <a:r>
              <a:rPr kumimoji="0" lang="en-US" sz="1600" b="0" i="0" u="none" strike="noStrike" kern="1200" cap="none" spc="0" normalizeH="0" baseline="0" noProof="0" dirty="0">
                <a:ln>
                  <a:noFill/>
                </a:ln>
                <a:solidFill>
                  <a:srgbClr val="232323"/>
                </a:solidFill>
                <a:effectLst/>
                <a:uLnTx/>
                <a:uFillTx/>
                <a:latin typeface="inherit"/>
                <a:ea typeface="+mn-ea"/>
                <a:cs typeface="+mn-cs"/>
              </a:rPr>
              <a:t> All nonprofit 990 data that is filed electronically, about 60% of nonprofits.</a:t>
            </a:r>
            <a:br>
              <a:rPr kumimoji="0" lang="en-US" sz="1600" b="0" i="0" u="none" strike="noStrike" kern="1200" cap="none" spc="0" normalizeH="0" baseline="0" noProof="0" dirty="0">
                <a:ln>
                  <a:noFill/>
                </a:ln>
                <a:solidFill>
                  <a:srgbClr val="232323"/>
                </a:solidFill>
                <a:effectLst/>
                <a:uLnTx/>
                <a:uFillTx/>
                <a:latin typeface="inherit"/>
                <a:ea typeface="+mn-ea"/>
                <a:cs typeface="+mn-cs"/>
              </a:rPr>
            </a:br>
            <a:endParaRPr kumimoji="0" lang="en-US" sz="1600" b="0" i="0" u="none" strike="noStrike" kern="1200" cap="none" spc="0" normalizeH="0" baseline="0" noProof="0" dirty="0">
              <a:ln>
                <a:noFill/>
              </a:ln>
              <a:solidFill>
                <a:srgbClr val="232323"/>
              </a:solidFill>
              <a:effectLst/>
              <a:uLnTx/>
              <a:uFillTx/>
              <a:latin typeface="inheri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Index of all E-Filers from 2009 to Present:</a:t>
            </a:r>
            <a:r>
              <a:rPr kumimoji="0" lang="en-US" sz="1600" b="0" i="0" u="none" strike="noStrike" kern="1200" cap="none" spc="0" normalizeH="0" baseline="0" noProof="0" dirty="0">
                <a:ln>
                  <a:noFill/>
                </a:ln>
                <a:solidFill>
                  <a:srgbClr val="232323"/>
                </a:solidFill>
                <a:effectLst/>
                <a:uLnTx/>
                <a:uFillTx/>
                <a:latin typeface="inherit"/>
                <a:ea typeface="+mn-ea"/>
                <a:cs typeface="+mn-cs"/>
              </a:rPr>
              <a:t> A list of all organizations that have electronically filed each year.</a:t>
            </a:r>
            <a:br>
              <a:rPr kumimoji="0" lang="en-US" sz="1600" b="0" i="0" u="none" strike="noStrike" kern="1200" cap="none" spc="0" normalizeH="0" baseline="0" noProof="0" dirty="0">
                <a:ln>
                  <a:noFill/>
                </a:ln>
                <a:solidFill>
                  <a:srgbClr val="232323"/>
                </a:solidFill>
                <a:effectLst/>
                <a:uLnTx/>
                <a:uFillTx/>
                <a:latin typeface="inherit"/>
                <a:ea typeface="+mn-ea"/>
                <a:cs typeface="+mn-cs"/>
              </a:rPr>
            </a:br>
            <a:endParaRPr kumimoji="0" lang="en-US" sz="1600" b="0" i="0" u="none" strike="noStrike" kern="1200" cap="none" spc="0" normalizeH="0" baseline="0" noProof="0" dirty="0">
              <a:ln>
                <a:noFill/>
              </a:ln>
              <a:solidFill>
                <a:srgbClr val="232323"/>
              </a:solidFill>
              <a:effectLst/>
              <a:uLnTx/>
              <a:uFillTx/>
              <a:latin typeface="inheri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Current Exempt Organizations:</a:t>
            </a:r>
            <a:r>
              <a:rPr kumimoji="0" lang="en-US" sz="1600" b="0" i="0" u="none" strike="noStrike" kern="1200" cap="none" spc="0" normalizeH="0" baseline="0" noProof="0" dirty="0">
                <a:ln>
                  <a:noFill/>
                </a:ln>
                <a:solidFill>
                  <a:srgbClr val="232323"/>
                </a:solidFill>
                <a:effectLst/>
                <a:uLnTx/>
                <a:uFillTx/>
                <a:latin typeface="inherit"/>
                <a:ea typeface="+mn-ea"/>
                <a:cs typeface="+mn-cs"/>
              </a:rPr>
              <a:t> The current list of all tax-exempt organizations.</a:t>
            </a:r>
            <a:br>
              <a:rPr kumimoji="0" lang="en-US" sz="1600" b="0" i="0" u="none" strike="noStrike" kern="1200" cap="none" spc="0" normalizeH="0" baseline="0" noProof="0" dirty="0">
                <a:ln>
                  <a:noFill/>
                </a:ln>
                <a:solidFill>
                  <a:srgbClr val="232323"/>
                </a:solidFill>
                <a:effectLst/>
                <a:uLnTx/>
                <a:uFillTx/>
                <a:latin typeface="inherit"/>
                <a:ea typeface="+mn-ea"/>
                <a:cs typeface="+mn-cs"/>
              </a:rPr>
            </a:br>
            <a:endParaRPr kumimoji="0" lang="en-US" sz="1600" b="0" i="0" u="none" strike="noStrike" kern="1200" cap="none" spc="0" normalizeH="0" baseline="0" noProof="0" dirty="0">
              <a:ln>
                <a:noFill/>
              </a:ln>
              <a:solidFill>
                <a:srgbClr val="232323"/>
              </a:solidFill>
              <a:effectLst/>
              <a:uLnTx/>
              <a:uFillTx/>
              <a:latin typeface="inheri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IRS Business Master File:</a:t>
            </a:r>
            <a:r>
              <a:rPr kumimoji="0" lang="en-US" sz="1600" b="0" i="0" u="none" strike="noStrike" kern="1200" cap="none" spc="0" normalizeH="0" baseline="0" noProof="0" dirty="0">
                <a:ln>
                  <a:noFill/>
                </a:ln>
                <a:solidFill>
                  <a:srgbClr val="232323"/>
                </a:solidFill>
                <a:effectLst/>
                <a:uLnTx/>
                <a:uFillTx/>
                <a:latin typeface="inherit"/>
                <a:ea typeface="+mn-ea"/>
                <a:cs typeface="+mn-cs"/>
              </a:rPr>
              <a:t> Organizational characteristics of all current exempt organizations.</a:t>
            </a:r>
            <a:br>
              <a:rPr kumimoji="0" lang="en-US" sz="1600" b="0" i="0" u="none" strike="noStrike" kern="1200" cap="none" spc="0" normalizeH="0" baseline="0" noProof="0" dirty="0">
                <a:ln>
                  <a:noFill/>
                </a:ln>
                <a:solidFill>
                  <a:srgbClr val="232323"/>
                </a:solidFill>
                <a:effectLst/>
                <a:uLnTx/>
                <a:uFillTx/>
                <a:latin typeface="inherit"/>
                <a:ea typeface="+mn-ea"/>
                <a:cs typeface="+mn-cs"/>
              </a:rPr>
            </a:br>
            <a:endParaRPr kumimoji="0" lang="en-US" sz="1600" b="0" i="0" u="none" strike="noStrike" kern="1200" cap="none" spc="0" normalizeH="0" baseline="0" noProof="0" dirty="0">
              <a:ln>
                <a:noFill/>
              </a:ln>
              <a:solidFill>
                <a:srgbClr val="232323"/>
              </a:solidFill>
              <a:effectLst/>
              <a:uLnTx/>
              <a:uFillTx/>
              <a:latin typeface="inheri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990N Postcard Filers:</a:t>
            </a:r>
            <a:r>
              <a:rPr kumimoji="0" lang="en-US" sz="1600" b="0" i="0" u="none" strike="noStrike" kern="1200" cap="none" spc="0" normalizeH="0" baseline="0" noProof="0" dirty="0">
                <a:ln>
                  <a:noFill/>
                </a:ln>
                <a:solidFill>
                  <a:srgbClr val="232323"/>
                </a:solidFill>
                <a:effectLst/>
                <a:uLnTx/>
                <a:uFillTx/>
                <a:latin typeface="inherit"/>
                <a:ea typeface="+mn-ea"/>
                <a:cs typeface="+mn-cs"/>
              </a:rPr>
              <a:t> Data on nonprofits that are small enough to file the abbreviated “postcard” version of the 990 form.</a:t>
            </a:r>
            <a:br>
              <a:rPr kumimoji="0" lang="en-US" sz="1600" b="0" i="0" u="none" strike="noStrike" kern="1200" cap="none" spc="0" normalizeH="0" baseline="0" noProof="0" dirty="0">
                <a:ln>
                  <a:noFill/>
                </a:ln>
                <a:solidFill>
                  <a:srgbClr val="232323"/>
                </a:solidFill>
                <a:effectLst/>
                <a:uLnTx/>
                <a:uFillTx/>
                <a:latin typeface="inherit"/>
                <a:ea typeface="+mn-ea"/>
                <a:cs typeface="+mn-cs"/>
              </a:rPr>
            </a:br>
            <a:endParaRPr kumimoji="0" lang="en-US" sz="1600" b="0" i="0" u="none" strike="noStrike" kern="1200" cap="none" spc="0" normalizeH="0" baseline="0" noProof="0" dirty="0">
              <a:ln>
                <a:noFill/>
              </a:ln>
              <a:solidFill>
                <a:srgbClr val="232323"/>
              </a:solidFill>
              <a:effectLst/>
              <a:uLnTx/>
              <a:uFillTx/>
              <a:latin typeface="inheri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IRS Automatic Revocations:”</a:t>
            </a:r>
            <a:r>
              <a:rPr kumimoji="0" lang="en-US" sz="1600" b="0" i="0" u="none" strike="noStrike" kern="1200" cap="none" spc="0" normalizeH="0" baseline="0" noProof="0" dirty="0">
                <a:ln>
                  <a:noFill/>
                </a:ln>
                <a:solidFill>
                  <a:srgbClr val="232323"/>
                </a:solidFill>
                <a:effectLst/>
                <a:uLnTx/>
                <a:uFillTx/>
                <a:latin typeface="inherit"/>
                <a:ea typeface="+mn-ea"/>
                <a:cs typeface="+mn-cs"/>
              </a:rPr>
              <a:t> Database of nonprofits that had their tax exempt status revoked for failing to file.</a:t>
            </a:r>
            <a:br>
              <a:rPr kumimoji="0" lang="en-US" sz="1600" b="0" i="0" u="none" strike="noStrike" kern="1200" cap="none" spc="0" normalizeH="0" baseline="0" noProof="0" dirty="0">
                <a:ln>
                  <a:noFill/>
                </a:ln>
                <a:solidFill>
                  <a:srgbClr val="232323"/>
                </a:solidFill>
                <a:effectLst/>
                <a:uLnTx/>
                <a:uFillTx/>
                <a:latin typeface="inherit"/>
                <a:ea typeface="+mn-ea"/>
                <a:cs typeface="+mn-cs"/>
              </a:rPr>
            </a:br>
            <a:endParaRPr kumimoji="0" lang="en-US" sz="1600" b="0" i="0" u="none" strike="noStrike" kern="1200" cap="none" spc="0" normalizeH="0" baseline="0" noProof="0" dirty="0">
              <a:ln>
                <a:noFill/>
              </a:ln>
              <a:solidFill>
                <a:srgbClr val="232323"/>
              </a:solidFill>
              <a:effectLst/>
              <a:uLnTx/>
              <a:uFillTx/>
              <a:latin typeface="inherit"/>
              <a:ea typeface="+mn-ea"/>
              <a:cs typeface="+mn-cs"/>
            </a:endParaRPr>
          </a:p>
          <a:p>
            <a:pPr marL="342900" marR="0" lvl="0" indent="-342900" algn="l" defTabSz="914400" rtl="0" eaLnBrk="1" fontAlgn="base" latinLnBrk="0" hangingPunct="1">
              <a:lnSpc>
                <a:spcPct val="100000"/>
              </a:lnSpc>
              <a:spcBef>
                <a:spcPts val="0"/>
              </a:spcBef>
              <a:spcAft>
                <a:spcPts val="0"/>
              </a:spcAft>
              <a:buClrTx/>
              <a:buSzTx/>
              <a:buFont typeface="+mj-lt"/>
              <a:buAutoNum type="arabicPeriod"/>
              <a:tabLst/>
              <a:defRPr/>
            </a:pPr>
            <a:r>
              <a:rPr kumimoji="0" lang="en-US" sz="1600" b="1" i="0" u="none" strike="noStrike" kern="1200" cap="none" spc="0" normalizeH="0" baseline="0" noProof="0" dirty="0">
                <a:ln>
                  <a:noFill/>
                </a:ln>
                <a:solidFill>
                  <a:srgbClr val="232323"/>
                </a:solidFill>
                <a:effectLst/>
                <a:uLnTx/>
                <a:uFillTx/>
                <a:latin typeface="inherit"/>
                <a:ea typeface="+mn-ea"/>
                <a:cs typeface="+mn-cs"/>
              </a:rPr>
              <a:t>Organizations Granted Tax Exempt Status through 1023-EZ Form:</a:t>
            </a:r>
            <a:r>
              <a:rPr kumimoji="0" lang="en-US" sz="1600" b="0" i="0" u="none" strike="noStrike" kern="1200" cap="none" spc="0" normalizeH="0" baseline="0" noProof="0" dirty="0">
                <a:ln>
                  <a:noFill/>
                </a:ln>
                <a:solidFill>
                  <a:srgbClr val="232323"/>
                </a:solidFill>
                <a:effectLst/>
                <a:uLnTx/>
                <a:uFillTx/>
                <a:latin typeface="inherit"/>
                <a:ea typeface="+mn-ea"/>
                <a:cs typeface="+mn-cs"/>
              </a:rPr>
              <a:t> Data filed electronically on the new shorter 1023-EZ application for 501(c) status.</a:t>
            </a:r>
          </a:p>
        </p:txBody>
      </p:sp>
    </p:spTree>
    <p:extLst>
      <p:ext uri="{BB962C8B-B14F-4D97-AF65-F5344CB8AC3E}">
        <p14:creationId xmlns:p14="http://schemas.microsoft.com/office/powerpoint/2010/main" val="342527161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811A7C-413E-40CA-8209-0713C55C7BCC}"/>
              </a:ext>
            </a:extLst>
          </p:cNvPr>
          <p:cNvSpPr>
            <a:spLocks noGrp="1"/>
          </p:cNvSpPr>
          <p:nvPr>
            <p:ph type="title"/>
          </p:nvPr>
        </p:nvSpPr>
        <p:spPr/>
        <p:txBody>
          <a:bodyPr/>
          <a:lstStyle/>
          <a:p>
            <a:r>
              <a:rPr lang="en-US" dirty="0"/>
              <a:t>Development and Cleaning</a:t>
            </a:r>
          </a:p>
        </p:txBody>
      </p:sp>
      <p:sp>
        <p:nvSpPr>
          <p:cNvPr id="3" name="Text Placeholder 2">
            <a:extLst>
              <a:ext uri="{FF2B5EF4-FFF2-40B4-BE49-F238E27FC236}">
                <a16:creationId xmlns:a16="http://schemas.microsoft.com/office/drawing/2014/main" id="{875DC4A6-E4E5-4D53-8620-FE8AB52ED02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6099045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53895-41AE-45A0-A5B0-AD9B425B6B9E}"/>
              </a:ext>
            </a:extLst>
          </p:cNvPr>
          <p:cNvPicPr/>
          <p:nvPr/>
        </p:nvPicPr>
        <p:blipFill rotWithShape="1">
          <a:blip r:embed="rId2">
            <a:extLst>
              <a:ext uri="{28A0092B-C50C-407E-A947-70E740481C1C}">
                <a14:useLocalDpi xmlns:a14="http://schemas.microsoft.com/office/drawing/2010/main" val="0"/>
              </a:ext>
            </a:extLst>
          </a:blip>
          <a:srcRect b="31884"/>
          <a:stretch/>
        </p:blipFill>
        <p:spPr bwMode="auto">
          <a:xfrm>
            <a:off x="1566180" y="1947797"/>
            <a:ext cx="9144000" cy="355739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371330F-D3E8-4065-B6D4-7BDD491C26CA}"/>
              </a:ext>
            </a:extLst>
          </p:cNvPr>
          <p:cNvSpPr txBox="1"/>
          <p:nvPr/>
        </p:nvSpPr>
        <p:spPr>
          <a:xfrm>
            <a:off x="337774" y="325677"/>
            <a:ext cx="10995126" cy="523220"/>
          </a:xfrm>
          <a:prstGeom prst="rect">
            <a:avLst/>
          </a:prstGeom>
          <a:noFill/>
        </p:spPr>
        <p:txBody>
          <a:bodyPr wrap="none" rtlCol="0">
            <a:spAutoFit/>
          </a:bodyPr>
          <a:lstStyle/>
          <a:p>
            <a:r>
              <a:rPr lang="en-US" sz="2800" dirty="0">
                <a:solidFill>
                  <a:schemeClr val="accent2">
                    <a:lumMod val="75000"/>
                  </a:schemeClr>
                </a:solidFill>
                <a:latin typeface="Euphemia" panose="020B0503040102020104" pitchFamily="34" charset="0"/>
              </a:rPr>
              <a:t>Master Concordance File: Grouping </a:t>
            </a:r>
            <a:r>
              <a:rPr lang="en-US" sz="2800" dirty="0" err="1">
                <a:solidFill>
                  <a:schemeClr val="accent2">
                    <a:lumMod val="75000"/>
                  </a:schemeClr>
                </a:solidFill>
                <a:latin typeface="Euphemia" panose="020B0503040102020104" pitchFamily="34" charset="0"/>
              </a:rPr>
              <a:t>Xpaths</a:t>
            </a:r>
            <a:r>
              <a:rPr lang="en-US" sz="2800" dirty="0">
                <a:solidFill>
                  <a:schemeClr val="accent2">
                    <a:lumMod val="75000"/>
                  </a:schemeClr>
                </a:solidFill>
                <a:latin typeface="Euphemia" panose="020B0503040102020104" pitchFamily="34" charset="0"/>
              </a:rPr>
              <a:t> by a Common Variable</a:t>
            </a:r>
          </a:p>
        </p:txBody>
      </p:sp>
    </p:spTree>
    <p:extLst>
      <p:ext uri="{BB962C8B-B14F-4D97-AF65-F5344CB8AC3E}">
        <p14:creationId xmlns:p14="http://schemas.microsoft.com/office/powerpoint/2010/main" val="6248730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00A328-33C4-4149-A51C-7B1BDB75BAED}"/>
              </a:ext>
            </a:extLst>
          </p:cNvPr>
          <p:cNvGraphicFramePr>
            <a:graphicFrameLocks noGrp="1"/>
          </p:cNvGraphicFramePr>
          <p:nvPr>
            <p:extLst/>
          </p:nvPr>
        </p:nvGraphicFramePr>
        <p:xfrm>
          <a:off x="1582455" y="2098110"/>
          <a:ext cx="10609545" cy="2243892"/>
        </p:xfrm>
        <a:graphic>
          <a:graphicData uri="http://schemas.openxmlformats.org/drawingml/2006/table">
            <a:tbl>
              <a:tblPr/>
              <a:tblGrid>
                <a:gridCol w="3173948">
                  <a:extLst>
                    <a:ext uri="{9D8B030D-6E8A-4147-A177-3AD203B41FA5}">
                      <a16:colId xmlns:a16="http://schemas.microsoft.com/office/drawing/2014/main" val="2940788328"/>
                    </a:ext>
                  </a:extLst>
                </a:gridCol>
                <a:gridCol w="7435597">
                  <a:extLst>
                    <a:ext uri="{9D8B030D-6E8A-4147-A177-3AD203B41FA5}">
                      <a16:colId xmlns:a16="http://schemas.microsoft.com/office/drawing/2014/main" val="845319402"/>
                    </a:ext>
                  </a:extLst>
                </a:gridCol>
              </a:tblGrid>
              <a:tr h="560973">
                <a:tc>
                  <a:txBody>
                    <a:bodyPr/>
                    <a:lstStyle/>
                    <a:p>
                      <a:pPr algn="l" fontAlgn="b"/>
                      <a:r>
                        <a:rPr lang="en-US" sz="2000" b="0" i="0" u="none" strike="noStrike">
                          <a:solidFill>
                            <a:srgbClr val="000000"/>
                          </a:solidFill>
                          <a:effectLst/>
                          <a:latin typeface="Calibri" panose="020F0502020204030204" pitchFamily="34" charset="0"/>
                        </a:rPr>
                        <a:t>F9_01_PZ_PROGSERREVCY</a:t>
                      </a:r>
                    </a:p>
                  </a:txBody>
                  <a:tcPr marL="3810" marR="3810" marT="3810"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/Return/ReturnData/IRS990/CYProgramServiceRevenueAmt</a:t>
                      </a:r>
                    </a:p>
                  </a:txBody>
                  <a:tcPr marL="3810" marR="3810" marT="3810" marB="0" anchor="b">
                    <a:lnL>
                      <a:noFill/>
                    </a:lnL>
                    <a:lnR>
                      <a:noFill/>
                    </a:lnR>
                    <a:lnT>
                      <a:noFill/>
                    </a:lnT>
                    <a:lnB>
                      <a:noFill/>
                    </a:lnB>
                  </a:tcPr>
                </a:tc>
                <a:extLst>
                  <a:ext uri="{0D108BD9-81ED-4DB2-BD59-A6C34878D82A}">
                    <a16:rowId xmlns:a16="http://schemas.microsoft.com/office/drawing/2014/main" val="3851302679"/>
                  </a:ext>
                </a:extLst>
              </a:tr>
              <a:tr h="560973">
                <a:tc>
                  <a:txBody>
                    <a:bodyPr/>
                    <a:lstStyle/>
                    <a:p>
                      <a:pPr algn="l" fontAlgn="b"/>
                      <a:r>
                        <a:rPr lang="en-US" sz="2000" b="0" i="0" u="none" strike="noStrike">
                          <a:solidFill>
                            <a:srgbClr val="000000"/>
                          </a:solidFill>
                          <a:effectLst/>
                          <a:latin typeface="Calibri" panose="020F0502020204030204" pitchFamily="34" charset="0"/>
                        </a:rPr>
                        <a:t>F9_01_PZ_PROGSERREVCY</a:t>
                      </a:r>
                    </a:p>
                  </a:txBody>
                  <a:tcPr marL="3810" marR="3810" marT="381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/Return/</a:t>
                      </a:r>
                      <a:r>
                        <a:rPr lang="en-US" sz="2000" b="0" i="0" u="none" strike="noStrike" dirty="0" err="1">
                          <a:solidFill>
                            <a:srgbClr val="000000"/>
                          </a:solidFill>
                          <a:effectLst/>
                          <a:latin typeface="Calibri" panose="020F0502020204030204" pitchFamily="34" charset="0"/>
                        </a:rPr>
                        <a:t>ReturnData</a:t>
                      </a:r>
                      <a:r>
                        <a:rPr lang="en-US" sz="2000" b="0" i="0" u="none" strike="noStrike" dirty="0">
                          <a:solidFill>
                            <a:srgbClr val="000000"/>
                          </a:solidFill>
                          <a:effectLst/>
                          <a:latin typeface="Calibri" panose="020F0502020204030204" pitchFamily="34" charset="0"/>
                        </a:rPr>
                        <a:t>/IRS990/</a:t>
                      </a:r>
                      <a:r>
                        <a:rPr lang="en-US" sz="2000" b="0" i="0" u="none" strike="noStrike" dirty="0" err="1">
                          <a:solidFill>
                            <a:srgbClr val="000000"/>
                          </a:solidFill>
                          <a:effectLst/>
                          <a:latin typeface="Calibri" panose="020F0502020204030204" pitchFamily="34" charset="0"/>
                        </a:rPr>
                        <a:t>ProgramServiceRevenueCY</a:t>
                      </a:r>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65107762"/>
                  </a:ext>
                </a:extLst>
              </a:tr>
              <a:tr h="560973">
                <a:tc>
                  <a:txBody>
                    <a:bodyPr/>
                    <a:lstStyle/>
                    <a:p>
                      <a:pPr algn="l" fontAlgn="b"/>
                      <a:r>
                        <a:rPr lang="en-US" sz="2000" b="0" i="0" u="none" strike="noStrike">
                          <a:solidFill>
                            <a:srgbClr val="000000"/>
                          </a:solidFill>
                          <a:effectLst/>
                          <a:latin typeface="Calibri" panose="020F0502020204030204" pitchFamily="34" charset="0"/>
                        </a:rPr>
                        <a:t>F9_01_PZ_PROGSERREVCY</a:t>
                      </a:r>
                    </a:p>
                  </a:txBody>
                  <a:tcPr marL="3810" marR="3810" marT="3810" marB="0" anchor="b">
                    <a:lnL>
                      <a:noFill/>
                    </a:lnL>
                    <a:lnR>
                      <a:noFill/>
                    </a:lnR>
                    <a:lnT>
                      <a:noFill/>
                    </a:lnT>
                    <a:lnB>
                      <a:noFill/>
                    </a:lnB>
                  </a:tcPr>
                </a:tc>
                <a:tc>
                  <a:txBody>
                    <a:bodyPr/>
                    <a:lstStyle/>
                    <a:p>
                      <a:pPr algn="l" fontAlgn="b"/>
                      <a:r>
                        <a:rPr lang="en-US" sz="2000" b="0" i="0" u="none" strike="noStrike">
                          <a:solidFill>
                            <a:srgbClr val="000000"/>
                          </a:solidFill>
                          <a:effectLst/>
                          <a:latin typeface="Calibri" panose="020F0502020204030204" pitchFamily="34" charset="0"/>
                        </a:rPr>
                        <a:t>/Return/ReturnData/IRS990EZ/ProgramServiceRevenue</a:t>
                      </a:r>
                    </a:p>
                  </a:txBody>
                  <a:tcPr marL="3810" marR="3810" marT="3810" marB="0" anchor="b">
                    <a:lnL>
                      <a:noFill/>
                    </a:lnL>
                    <a:lnR>
                      <a:noFill/>
                    </a:lnR>
                    <a:lnT>
                      <a:noFill/>
                    </a:lnT>
                    <a:lnB>
                      <a:noFill/>
                    </a:lnB>
                  </a:tcPr>
                </a:tc>
                <a:extLst>
                  <a:ext uri="{0D108BD9-81ED-4DB2-BD59-A6C34878D82A}">
                    <a16:rowId xmlns:a16="http://schemas.microsoft.com/office/drawing/2014/main" val="2410222792"/>
                  </a:ext>
                </a:extLst>
              </a:tr>
              <a:tr h="560973">
                <a:tc>
                  <a:txBody>
                    <a:bodyPr/>
                    <a:lstStyle/>
                    <a:p>
                      <a:pPr algn="l" fontAlgn="b"/>
                      <a:r>
                        <a:rPr lang="en-US" sz="2000" b="0" i="0" u="none" strike="noStrike">
                          <a:solidFill>
                            <a:srgbClr val="000000"/>
                          </a:solidFill>
                          <a:effectLst/>
                          <a:latin typeface="Calibri" panose="020F0502020204030204" pitchFamily="34" charset="0"/>
                        </a:rPr>
                        <a:t>F9_01_PZ_PROGSERREVCY</a:t>
                      </a:r>
                    </a:p>
                  </a:txBody>
                  <a:tcPr marL="3810" marR="3810" marT="3810" marB="0" anchor="b">
                    <a:lnL>
                      <a:noFill/>
                    </a:lnL>
                    <a:lnR>
                      <a:noFill/>
                    </a:lnR>
                    <a:lnT>
                      <a:noFill/>
                    </a:lnT>
                    <a:lnB>
                      <a:noFill/>
                    </a:lnB>
                  </a:tcPr>
                </a:tc>
                <a:tc>
                  <a:txBody>
                    <a:bodyPr/>
                    <a:lstStyle/>
                    <a:p>
                      <a:pPr algn="l" fontAlgn="b"/>
                      <a:r>
                        <a:rPr lang="en-US" sz="2000" b="0" i="0" u="none" strike="noStrike" dirty="0">
                          <a:solidFill>
                            <a:srgbClr val="000000"/>
                          </a:solidFill>
                          <a:effectLst/>
                          <a:latin typeface="Calibri" panose="020F0502020204030204" pitchFamily="34" charset="0"/>
                        </a:rPr>
                        <a:t>/Return/</a:t>
                      </a:r>
                      <a:r>
                        <a:rPr lang="en-US" sz="2000" b="0" i="0" u="none" strike="noStrike" dirty="0" err="1">
                          <a:solidFill>
                            <a:srgbClr val="000000"/>
                          </a:solidFill>
                          <a:effectLst/>
                          <a:latin typeface="Calibri" panose="020F0502020204030204" pitchFamily="34" charset="0"/>
                        </a:rPr>
                        <a:t>ReturnData</a:t>
                      </a:r>
                      <a:r>
                        <a:rPr lang="en-US" sz="2000" b="0" i="0" u="none" strike="noStrike" dirty="0">
                          <a:solidFill>
                            <a:srgbClr val="000000"/>
                          </a:solidFill>
                          <a:effectLst/>
                          <a:latin typeface="Calibri" panose="020F0502020204030204" pitchFamily="34" charset="0"/>
                        </a:rPr>
                        <a:t>/IRS990EZ/</a:t>
                      </a:r>
                      <a:r>
                        <a:rPr lang="en-US" sz="2000" b="0" i="0" u="none" strike="noStrike" dirty="0" err="1">
                          <a:solidFill>
                            <a:srgbClr val="000000"/>
                          </a:solidFill>
                          <a:effectLst/>
                          <a:latin typeface="Calibri" panose="020F0502020204030204" pitchFamily="34" charset="0"/>
                        </a:rPr>
                        <a:t>ProgramServiceRevenueAmt</a:t>
                      </a:r>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771102244"/>
                  </a:ext>
                </a:extLst>
              </a:tr>
            </a:tbl>
          </a:graphicData>
        </a:graphic>
      </p:graphicFrame>
      <p:sp>
        <p:nvSpPr>
          <p:cNvPr id="3" name="TextBox 2">
            <a:extLst>
              <a:ext uri="{FF2B5EF4-FFF2-40B4-BE49-F238E27FC236}">
                <a16:creationId xmlns:a16="http://schemas.microsoft.com/office/drawing/2014/main" id="{75D639E7-092A-4820-BA4C-4C1E124F4BAF}"/>
              </a:ext>
            </a:extLst>
          </p:cNvPr>
          <p:cNvSpPr txBox="1"/>
          <p:nvPr/>
        </p:nvSpPr>
        <p:spPr>
          <a:xfrm>
            <a:off x="1471378" y="1240077"/>
            <a:ext cx="4725974" cy="523220"/>
          </a:xfrm>
          <a:prstGeom prst="rect">
            <a:avLst/>
          </a:prstGeom>
          <a:noFill/>
        </p:spPr>
        <p:txBody>
          <a:bodyPr wrap="none" rtlCol="0">
            <a:spAutoFit/>
          </a:bodyPr>
          <a:lstStyle/>
          <a:p>
            <a:r>
              <a:rPr lang="en-US" sz="2800" dirty="0">
                <a:solidFill>
                  <a:schemeClr val="accent2">
                    <a:lumMod val="75000"/>
                  </a:schemeClr>
                </a:solidFill>
                <a:latin typeface="Century Gothic" panose="020B0502020202020204" pitchFamily="34" charset="0"/>
              </a:rPr>
              <a:t>VARIABLE		     XPATHS</a:t>
            </a:r>
          </a:p>
        </p:txBody>
      </p:sp>
    </p:spTree>
    <p:extLst>
      <p:ext uri="{BB962C8B-B14F-4D97-AF65-F5344CB8AC3E}">
        <p14:creationId xmlns:p14="http://schemas.microsoft.com/office/powerpoint/2010/main" val="40773805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652-A5C1-4BA6-9CDC-EF572497F288}"/>
              </a:ext>
            </a:extLst>
          </p:cNvPr>
          <p:cNvSpPr>
            <a:spLocks noGrp="1"/>
          </p:cNvSpPr>
          <p:nvPr>
            <p:ph type="title"/>
          </p:nvPr>
        </p:nvSpPr>
        <p:spPr/>
        <p:txBody>
          <a:bodyPr/>
          <a:lstStyle/>
          <a:p>
            <a:r>
              <a:rPr lang="en-US" dirty="0"/>
              <a:t>Form 990</a:t>
            </a:r>
          </a:p>
        </p:txBody>
      </p:sp>
      <p:sp>
        <p:nvSpPr>
          <p:cNvPr id="3" name="Content Placeholder 2">
            <a:extLst>
              <a:ext uri="{FF2B5EF4-FFF2-40B4-BE49-F238E27FC236}">
                <a16:creationId xmlns:a16="http://schemas.microsoft.com/office/drawing/2014/main" id="{7F38F762-1BFC-473F-B869-23BBE6E75AD6}"/>
              </a:ext>
            </a:extLst>
          </p:cNvPr>
          <p:cNvSpPr>
            <a:spLocks noGrp="1"/>
          </p:cNvSpPr>
          <p:nvPr>
            <p:ph idx="1"/>
          </p:nvPr>
        </p:nvSpPr>
        <p:spPr>
          <a:xfrm>
            <a:off x="1044880" y="1690688"/>
            <a:ext cx="10515600" cy="4351338"/>
          </a:xfrm>
        </p:spPr>
        <p:txBody>
          <a:bodyPr>
            <a:normAutofit fontScale="70000" lnSpcReduction="20000"/>
          </a:bodyPr>
          <a:lstStyle/>
          <a:p>
            <a:r>
              <a:rPr lang="en-US" dirty="0"/>
              <a:t>Part I - Summary</a:t>
            </a:r>
          </a:p>
          <a:p>
            <a:r>
              <a:rPr lang="en-US" dirty="0"/>
              <a:t>Part II - Signature Block</a:t>
            </a:r>
          </a:p>
          <a:p>
            <a:r>
              <a:rPr lang="en-US" dirty="0"/>
              <a:t>Part III - Statement of Program Service Accomplishments</a:t>
            </a:r>
          </a:p>
          <a:p>
            <a:r>
              <a:rPr lang="en-US" dirty="0"/>
              <a:t>Part IV - Checklist of Required Schedules</a:t>
            </a:r>
          </a:p>
          <a:p>
            <a:r>
              <a:rPr lang="en-US" dirty="0"/>
              <a:t>Part V - Statements Regarding Other IRS Filings and Tax Compliance</a:t>
            </a:r>
          </a:p>
          <a:p>
            <a:r>
              <a:rPr lang="en-US" dirty="0"/>
              <a:t>Part VI - Governance, Management, and Disclosure</a:t>
            </a:r>
          </a:p>
          <a:p>
            <a:pPr lvl="1"/>
            <a:r>
              <a:rPr lang="en-US" dirty="0"/>
              <a:t>Section A. Governing Body and Management</a:t>
            </a:r>
          </a:p>
          <a:p>
            <a:pPr lvl="1"/>
            <a:r>
              <a:rPr lang="en-US" dirty="0"/>
              <a:t>Section B. Policies</a:t>
            </a:r>
          </a:p>
          <a:p>
            <a:pPr lvl="1"/>
            <a:r>
              <a:rPr lang="en-US" dirty="0"/>
              <a:t>Section C. Disclosure</a:t>
            </a:r>
          </a:p>
          <a:p>
            <a:r>
              <a:rPr lang="en-US" dirty="0"/>
              <a:t>Part VII - Compensation of Officers, Directors, Trustees, Key Employees, Highest Compensated Employees, and Independent Contractors</a:t>
            </a:r>
          </a:p>
          <a:p>
            <a:pPr lvl="1"/>
            <a:r>
              <a:rPr lang="en-US" dirty="0"/>
              <a:t>Section A. Officers, Directors, Trustees, Key Employees, and Highest Compensated Employees</a:t>
            </a:r>
          </a:p>
          <a:p>
            <a:pPr lvl="1"/>
            <a:r>
              <a:rPr lang="en-US" dirty="0"/>
              <a:t>Section B. Independent Contractors</a:t>
            </a:r>
          </a:p>
          <a:p>
            <a:r>
              <a:rPr lang="en-US" dirty="0"/>
              <a:t>Part VIII - Statement of Revenue</a:t>
            </a:r>
          </a:p>
          <a:p>
            <a:r>
              <a:rPr lang="en-US" dirty="0"/>
              <a:t>Part IX - Statement of Functional Expenses</a:t>
            </a:r>
          </a:p>
          <a:p>
            <a:r>
              <a:rPr lang="en-US" dirty="0"/>
              <a:t>Part X - Balance Sheet</a:t>
            </a:r>
          </a:p>
          <a:p>
            <a:r>
              <a:rPr lang="en-US" dirty="0"/>
              <a:t>Part XI - Reconciliation of Net Assets</a:t>
            </a:r>
          </a:p>
          <a:p>
            <a:r>
              <a:rPr lang="en-US" dirty="0"/>
              <a:t>Part XII - Financial Statements and Reporting</a:t>
            </a:r>
          </a:p>
          <a:p>
            <a:endParaRPr lang="en-US" dirty="0"/>
          </a:p>
        </p:txBody>
      </p:sp>
    </p:spTree>
    <p:extLst>
      <p:ext uri="{BB962C8B-B14F-4D97-AF65-F5344CB8AC3E}">
        <p14:creationId xmlns:p14="http://schemas.microsoft.com/office/powerpoint/2010/main" val="41804485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00A328-33C4-4149-A51C-7B1BDB75BAED}"/>
              </a:ext>
            </a:extLst>
          </p:cNvPr>
          <p:cNvGraphicFramePr>
            <a:graphicFrameLocks noGrp="1"/>
          </p:cNvGraphicFramePr>
          <p:nvPr>
            <p:extLst/>
          </p:nvPr>
        </p:nvGraphicFramePr>
        <p:xfrm>
          <a:off x="580373" y="2693384"/>
          <a:ext cx="10609545" cy="2243892"/>
        </p:xfrm>
        <a:graphic>
          <a:graphicData uri="http://schemas.openxmlformats.org/drawingml/2006/table">
            <a:tbl>
              <a:tblPr/>
              <a:tblGrid>
                <a:gridCol w="183715">
                  <a:extLst>
                    <a:ext uri="{9D8B030D-6E8A-4147-A177-3AD203B41FA5}">
                      <a16:colId xmlns:a16="http://schemas.microsoft.com/office/drawing/2014/main" val="2940788328"/>
                    </a:ext>
                  </a:extLst>
                </a:gridCol>
                <a:gridCol w="10425830">
                  <a:extLst>
                    <a:ext uri="{9D8B030D-6E8A-4147-A177-3AD203B41FA5}">
                      <a16:colId xmlns:a16="http://schemas.microsoft.com/office/drawing/2014/main" val="845319402"/>
                    </a:ext>
                  </a:extLst>
                </a:gridCol>
              </a:tblGrid>
              <a:tr h="560973">
                <a:tc>
                  <a:txBody>
                    <a:bodyPr/>
                    <a:lstStyle/>
                    <a:p>
                      <a:pPr algn="l" fontAlgn="b"/>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a:t>
                      </a:r>
                      <a:r>
                        <a:rPr lang="en-US" sz="2000" b="0" i="0" u="none" strike="noStrike" dirty="0" err="1">
                          <a:solidFill>
                            <a:schemeClr val="accent1">
                              <a:lumMod val="75000"/>
                            </a:schemeClr>
                          </a:solidFill>
                          <a:effectLst/>
                          <a:latin typeface="Calibri" panose="020F0502020204030204" pitchFamily="34" charset="0"/>
                        </a:rPr>
                        <a:t>CYProgramServiceRevenueAmt</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851302679"/>
                  </a:ext>
                </a:extLst>
              </a:tr>
              <a:tr h="560973">
                <a:tc>
                  <a:txBody>
                    <a:bodyPr/>
                    <a:lstStyle/>
                    <a:p>
                      <a:pPr algn="l" fontAlgn="b"/>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a:t>
                      </a:r>
                      <a:r>
                        <a:rPr lang="en-US" sz="2000" b="0" i="0" u="none" strike="noStrike" dirty="0" err="1">
                          <a:solidFill>
                            <a:schemeClr val="accent1">
                              <a:lumMod val="75000"/>
                            </a:schemeClr>
                          </a:solidFill>
                          <a:effectLst/>
                          <a:latin typeface="Calibri" panose="020F0502020204030204" pitchFamily="34" charset="0"/>
                        </a:rPr>
                        <a:t>ProgramServiceRevenueCY</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65107762"/>
                  </a:ext>
                </a:extLst>
              </a:tr>
              <a:tr h="560973">
                <a:tc>
                  <a:txBody>
                    <a:bodyPr/>
                    <a:lstStyle/>
                    <a:p>
                      <a:pPr algn="l" fontAlgn="b"/>
                      <a:endParaRPr lang="en-US" sz="20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/IRS990EZ/</a:t>
                      </a:r>
                      <a:r>
                        <a:rPr lang="en-US" sz="2000" b="0" i="0" u="none" strike="noStrike" dirty="0" err="1">
                          <a:solidFill>
                            <a:schemeClr val="accent1">
                              <a:lumMod val="75000"/>
                            </a:schemeClr>
                          </a:solidFill>
                          <a:effectLst/>
                          <a:latin typeface="Calibri" panose="020F0502020204030204" pitchFamily="34" charset="0"/>
                        </a:rPr>
                        <a:t>ProgramServiceRevenue</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10222792"/>
                  </a:ext>
                </a:extLst>
              </a:tr>
              <a:tr h="560973">
                <a:tc>
                  <a:txBody>
                    <a:bodyPr/>
                    <a:lstStyle/>
                    <a:p>
                      <a:pPr algn="l" fontAlgn="b"/>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/IRS990EZ/</a:t>
                      </a:r>
                      <a:r>
                        <a:rPr lang="en-US" sz="2000" b="0" i="0" u="none" strike="noStrike" dirty="0" err="1">
                          <a:solidFill>
                            <a:schemeClr val="accent1">
                              <a:lumMod val="75000"/>
                            </a:schemeClr>
                          </a:solidFill>
                          <a:effectLst/>
                          <a:latin typeface="Calibri" panose="020F0502020204030204" pitchFamily="34" charset="0"/>
                        </a:rPr>
                        <a:t>ProgramServiceRevenueAmt</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771102244"/>
                  </a:ext>
                </a:extLst>
              </a:tr>
            </a:tbl>
          </a:graphicData>
        </a:graphic>
      </p:graphicFrame>
      <p:sp>
        <p:nvSpPr>
          <p:cNvPr id="3" name="TextBox 2">
            <a:extLst>
              <a:ext uri="{FF2B5EF4-FFF2-40B4-BE49-F238E27FC236}">
                <a16:creationId xmlns:a16="http://schemas.microsoft.com/office/drawing/2014/main" id="{75D639E7-092A-4820-BA4C-4C1E124F4BAF}"/>
              </a:ext>
            </a:extLst>
          </p:cNvPr>
          <p:cNvSpPr txBox="1"/>
          <p:nvPr/>
        </p:nvSpPr>
        <p:spPr>
          <a:xfrm>
            <a:off x="694765" y="2160740"/>
            <a:ext cx="4685898" cy="523220"/>
          </a:xfrm>
          <a:prstGeom prst="rect">
            <a:avLst/>
          </a:prstGeom>
          <a:noFill/>
        </p:spPr>
        <p:txBody>
          <a:bodyPr wrap="none" rtlCol="0">
            <a:spAutoFit/>
          </a:bodyPr>
          <a:lstStyle/>
          <a:p>
            <a:r>
              <a:rPr lang="en-US" sz="2800" dirty="0">
                <a:latin typeface="Century Gothic" panose="020B0502020202020204" pitchFamily="34" charset="0"/>
              </a:rPr>
              <a:t>Program Service Revenue</a:t>
            </a:r>
          </a:p>
        </p:txBody>
      </p:sp>
      <p:sp>
        <p:nvSpPr>
          <p:cNvPr id="4" name="Title 1">
            <a:extLst>
              <a:ext uri="{FF2B5EF4-FFF2-40B4-BE49-F238E27FC236}">
                <a16:creationId xmlns:a16="http://schemas.microsoft.com/office/drawing/2014/main" id="{AC337562-C510-4E59-B1A7-0469C209081B}"/>
              </a:ext>
            </a:extLst>
          </p:cNvPr>
          <p:cNvSpPr txBox="1">
            <a:spLocks/>
          </p:cNvSpPr>
          <p:nvPr/>
        </p:nvSpPr>
        <p:spPr>
          <a:xfrm>
            <a:off x="838200" y="333810"/>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dirty="0"/>
              <a:t>What does Valid Mean?</a:t>
            </a:r>
          </a:p>
        </p:txBody>
      </p:sp>
      <p:pic>
        <p:nvPicPr>
          <p:cNvPr id="1026" name="Picture 2" descr="Image result for icon database">
            <a:extLst>
              <a:ext uri="{FF2B5EF4-FFF2-40B4-BE49-F238E27FC236}">
                <a16:creationId xmlns:a16="http://schemas.microsoft.com/office/drawing/2014/main" id="{9F97F1DD-1101-4D4C-A141-418EDF3DB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5" y="1846871"/>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con database">
            <a:extLst>
              <a:ext uri="{FF2B5EF4-FFF2-40B4-BE49-F238E27FC236}">
                <a16:creationId xmlns:a16="http://schemas.microsoft.com/office/drawing/2014/main" id="{E855A69C-99F5-4552-97C0-8EB6DAE0C75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5" y="3377134"/>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icon database">
            <a:extLst>
              <a:ext uri="{FF2B5EF4-FFF2-40B4-BE49-F238E27FC236}">
                <a16:creationId xmlns:a16="http://schemas.microsoft.com/office/drawing/2014/main" id="{82BED9D8-7EE7-41AA-92EA-9166B2A0B9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5" y="4937276"/>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con database">
            <a:extLst>
              <a:ext uri="{FF2B5EF4-FFF2-40B4-BE49-F238E27FC236}">
                <a16:creationId xmlns:a16="http://schemas.microsoft.com/office/drawing/2014/main" id="{B501B7B8-87A7-4A1B-BEBD-4B337DB3BF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4" y="301669"/>
            <a:ext cx="1859071" cy="185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565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00A328-33C4-4149-A51C-7B1BDB75BAED}"/>
              </a:ext>
            </a:extLst>
          </p:cNvPr>
          <p:cNvGraphicFramePr>
            <a:graphicFrameLocks noGrp="1"/>
          </p:cNvGraphicFramePr>
          <p:nvPr>
            <p:extLst/>
          </p:nvPr>
        </p:nvGraphicFramePr>
        <p:xfrm>
          <a:off x="580373" y="2693384"/>
          <a:ext cx="10609545" cy="2243892"/>
        </p:xfrm>
        <a:graphic>
          <a:graphicData uri="http://schemas.openxmlformats.org/drawingml/2006/table">
            <a:tbl>
              <a:tblPr/>
              <a:tblGrid>
                <a:gridCol w="183715">
                  <a:extLst>
                    <a:ext uri="{9D8B030D-6E8A-4147-A177-3AD203B41FA5}">
                      <a16:colId xmlns:a16="http://schemas.microsoft.com/office/drawing/2014/main" val="2940788328"/>
                    </a:ext>
                  </a:extLst>
                </a:gridCol>
                <a:gridCol w="10425830">
                  <a:extLst>
                    <a:ext uri="{9D8B030D-6E8A-4147-A177-3AD203B41FA5}">
                      <a16:colId xmlns:a16="http://schemas.microsoft.com/office/drawing/2014/main" val="845319402"/>
                    </a:ext>
                  </a:extLst>
                </a:gridCol>
              </a:tblGrid>
              <a:tr h="560973">
                <a:tc>
                  <a:txBody>
                    <a:bodyPr/>
                    <a:lstStyle/>
                    <a:p>
                      <a:pPr algn="l" fontAlgn="b"/>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a:t>
                      </a:r>
                      <a:r>
                        <a:rPr lang="en-US" sz="2000" b="0" i="0" u="none" strike="noStrike" dirty="0" err="1">
                          <a:solidFill>
                            <a:schemeClr val="accent1">
                              <a:lumMod val="75000"/>
                            </a:schemeClr>
                          </a:solidFill>
                          <a:effectLst/>
                          <a:latin typeface="Calibri" panose="020F0502020204030204" pitchFamily="34" charset="0"/>
                        </a:rPr>
                        <a:t>CYProgramServiceRevenueAmt</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851302679"/>
                  </a:ext>
                </a:extLst>
              </a:tr>
              <a:tr h="560973">
                <a:tc>
                  <a:txBody>
                    <a:bodyPr/>
                    <a:lstStyle/>
                    <a:p>
                      <a:pPr algn="l" fontAlgn="b"/>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a:t>
                      </a:r>
                      <a:r>
                        <a:rPr lang="en-US" sz="2000" b="0" i="0" u="none" strike="noStrike" dirty="0" err="1">
                          <a:solidFill>
                            <a:schemeClr val="accent1">
                              <a:lumMod val="75000"/>
                            </a:schemeClr>
                          </a:solidFill>
                          <a:effectLst/>
                          <a:latin typeface="Calibri" panose="020F0502020204030204" pitchFamily="34" charset="0"/>
                        </a:rPr>
                        <a:t>ProgramServiceRevenueCY</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65107762"/>
                  </a:ext>
                </a:extLst>
              </a:tr>
              <a:tr h="560973">
                <a:tc>
                  <a:txBody>
                    <a:bodyPr/>
                    <a:lstStyle/>
                    <a:p>
                      <a:pPr algn="l" fontAlgn="b"/>
                      <a:endParaRPr lang="en-US" sz="2000" b="0" i="0" u="none" strike="noStrike">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2"/>
                          </a:solidFill>
                          <a:effectLst/>
                          <a:latin typeface="Calibri" panose="020F0502020204030204" pitchFamily="34" charset="0"/>
                        </a:rPr>
                        <a:t>/Return/</a:t>
                      </a:r>
                      <a:r>
                        <a:rPr lang="en-US" sz="2000" b="0" i="0" u="none" strike="noStrike" dirty="0" err="1">
                          <a:solidFill>
                            <a:schemeClr val="accent2"/>
                          </a:solidFill>
                          <a:effectLst/>
                          <a:latin typeface="Calibri" panose="020F0502020204030204" pitchFamily="34" charset="0"/>
                        </a:rPr>
                        <a:t>ReturnData</a:t>
                      </a:r>
                      <a:r>
                        <a:rPr lang="en-US" sz="2000" b="0" i="0" u="none" strike="noStrike" dirty="0">
                          <a:solidFill>
                            <a:schemeClr val="accent2"/>
                          </a:solidFill>
                          <a:effectLst/>
                          <a:latin typeface="Calibri" panose="020F0502020204030204" pitchFamily="34" charset="0"/>
                        </a:rPr>
                        <a:t>/IRS990EZ/</a:t>
                      </a:r>
                      <a:r>
                        <a:rPr lang="en-US" sz="2000" b="0" i="0" u="none" strike="noStrike" dirty="0" err="1">
                          <a:solidFill>
                            <a:schemeClr val="accent2"/>
                          </a:solidFill>
                          <a:effectLst/>
                          <a:latin typeface="Calibri" panose="020F0502020204030204" pitchFamily="34" charset="0"/>
                        </a:rPr>
                        <a:t>ProgramExpenses</a:t>
                      </a:r>
                      <a:endParaRPr lang="en-US" sz="2000" b="0" i="0" u="none" strike="noStrike" dirty="0">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10222792"/>
                  </a:ext>
                </a:extLst>
              </a:tr>
              <a:tr h="560973">
                <a:tc>
                  <a:txBody>
                    <a:bodyPr/>
                    <a:lstStyle/>
                    <a:p>
                      <a:pPr algn="l" fontAlgn="b"/>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/IRS990EZ/</a:t>
                      </a:r>
                      <a:r>
                        <a:rPr lang="en-US" sz="2000" b="0" i="0" u="none" strike="noStrike" dirty="0" err="1">
                          <a:solidFill>
                            <a:schemeClr val="accent1">
                              <a:lumMod val="75000"/>
                            </a:schemeClr>
                          </a:solidFill>
                          <a:effectLst/>
                          <a:latin typeface="Calibri" panose="020F0502020204030204" pitchFamily="34" charset="0"/>
                        </a:rPr>
                        <a:t>ProgramServiceRevenueAmt</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771102244"/>
                  </a:ext>
                </a:extLst>
              </a:tr>
            </a:tbl>
          </a:graphicData>
        </a:graphic>
      </p:graphicFrame>
      <p:sp>
        <p:nvSpPr>
          <p:cNvPr id="3" name="TextBox 2">
            <a:extLst>
              <a:ext uri="{FF2B5EF4-FFF2-40B4-BE49-F238E27FC236}">
                <a16:creationId xmlns:a16="http://schemas.microsoft.com/office/drawing/2014/main" id="{75D639E7-092A-4820-BA4C-4C1E124F4BAF}"/>
              </a:ext>
            </a:extLst>
          </p:cNvPr>
          <p:cNvSpPr txBox="1"/>
          <p:nvPr/>
        </p:nvSpPr>
        <p:spPr>
          <a:xfrm>
            <a:off x="694765" y="2160740"/>
            <a:ext cx="4685898" cy="523220"/>
          </a:xfrm>
          <a:prstGeom prst="rect">
            <a:avLst/>
          </a:prstGeom>
          <a:noFill/>
        </p:spPr>
        <p:txBody>
          <a:bodyPr wrap="none" rtlCol="0">
            <a:spAutoFit/>
          </a:bodyPr>
          <a:lstStyle/>
          <a:p>
            <a:r>
              <a:rPr lang="en-US" sz="2800" dirty="0">
                <a:latin typeface="Century Gothic" panose="020B0502020202020204" pitchFamily="34" charset="0"/>
              </a:rPr>
              <a:t>Program Service Revenue</a:t>
            </a:r>
          </a:p>
        </p:txBody>
      </p:sp>
      <p:sp>
        <p:nvSpPr>
          <p:cNvPr id="4" name="Title 1">
            <a:extLst>
              <a:ext uri="{FF2B5EF4-FFF2-40B4-BE49-F238E27FC236}">
                <a16:creationId xmlns:a16="http://schemas.microsoft.com/office/drawing/2014/main" id="{AC337562-C510-4E59-B1A7-0469C209081B}"/>
              </a:ext>
            </a:extLst>
          </p:cNvPr>
          <p:cNvSpPr txBox="1">
            <a:spLocks/>
          </p:cNvSpPr>
          <p:nvPr/>
        </p:nvSpPr>
        <p:spPr>
          <a:xfrm>
            <a:off x="838200" y="333810"/>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dirty="0"/>
              <a:t>Problem 1: Deviant </a:t>
            </a:r>
            <a:r>
              <a:rPr lang="en-US" dirty="0" err="1"/>
              <a:t>Xpaths</a:t>
            </a:r>
            <a:endParaRPr lang="en-US" dirty="0"/>
          </a:p>
        </p:txBody>
      </p:sp>
      <p:pic>
        <p:nvPicPr>
          <p:cNvPr id="1026" name="Picture 2" descr="Image result for icon database">
            <a:extLst>
              <a:ext uri="{FF2B5EF4-FFF2-40B4-BE49-F238E27FC236}">
                <a16:creationId xmlns:a16="http://schemas.microsoft.com/office/drawing/2014/main" id="{9F97F1DD-1101-4D4C-A141-418EDF3DB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5" y="1846871"/>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con database">
            <a:extLst>
              <a:ext uri="{FF2B5EF4-FFF2-40B4-BE49-F238E27FC236}">
                <a16:creationId xmlns:a16="http://schemas.microsoft.com/office/drawing/2014/main" id="{E855A69C-99F5-4552-97C0-8EB6DAE0C75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3935" y="3377134"/>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icon database">
            <a:extLst>
              <a:ext uri="{FF2B5EF4-FFF2-40B4-BE49-F238E27FC236}">
                <a16:creationId xmlns:a16="http://schemas.microsoft.com/office/drawing/2014/main" id="{82BED9D8-7EE7-41AA-92EA-9166B2A0B9A7}"/>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5" y="4937276"/>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con database">
            <a:extLst>
              <a:ext uri="{FF2B5EF4-FFF2-40B4-BE49-F238E27FC236}">
                <a16:creationId xmlns:a16="http://schemas.microsoft.com/office/drawing/2014/main" id="{B501B7B8-87A7-4A1B-BEBD-4B337DB3BF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4" y="301669"/>
            <a:ext cx="1859071" cy="18590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41646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a:extLst>
              <a:ext uri="{FF2B5EF4-FFF2-40B4-BE49-F238E27FC236}">
                <a16:creationId xmlns:a16="http://schemas.microsoft.com/office/drawing/2014/main" id="{EB00A328-33C4-4149-A51C-7B1BDB75BAED}"/>
              </a:ext>
            </a:extLst>
          </p:cNvPr>
          <p:cNvGraphicFramePr>
            <a:graphicFrameLocks noGrp="1"/>
          </p:cNvGraphicFramePr>
          <p:nvPr>
            <p:extLst>
              <p:ext uri="{D42A27DB-BD31-4B8C-83A1-F6EECF244321}">
                <p14:modId xmlns:p14="http://schemas.microsoft.com/office/powerpoint/2010/main" val="2945248779"/>
              </p:ext>
            </p:extLst>
          </p:nvPr>
        </p:nvGraphicFramePr>
        <p:xfrm>
          <a:off x="699370" y="2267500"/>
          <a:ext cx="10609545" cy="3365838"/>
        </p:xfrm>
        <a:graphic>
          <a:graphicData uri="http://schemas.openxmlformats.org/drawingml/2006/table">
            <a:tbl>
              <a:tblPr/>
              <a:tblGrid>
                <a:gridCol w="183715">
                  <a:extLst>
                    <a:ext uri="{9D8B030D-6E8A-4147-A177-3AD203B41FA5}">
                      <a16:colId xmlns:a16="http://schemas.microsoft.com/office/drawing/2014/main" val="2940788328"/>
                    </a:ext>
                  </a:extLst>
                </a:gridCol>
                <a:gridCol w="10425830">
                  <a:extLst>
                    <a:ext uri="{9D8B030D-6E8A-4147-A177-3AD203B41FA5}">
                      <a16:colId xmlns:a16="http://schemas.microsoft.com/office/drawing/2014/main" val="845319402"/>
                    </a:ext>
                  </a:extLst>
                </a:gridCol>
              </a:tblGrid>
              <a:tr h="560973">
                <a:tc>
                  <a:txBody>
                    <a:bodyPr/>
                    <a:lstStyle/>
                    <a:p>
                      <a:pPr algn="l" fontAlgn="b"/>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a:t>
                      </a:r>
                      <a:r>
                        <a:rPr lang="en-US" sz="2000" b="0" i="0" u="none" strike="noStrike" dirty="0" err="1">
                          <a:solidFill>
                            <a:schemeClr val="accent1">
                              <a:lumMod val="75000"/>
                            </a:schemeClr>
                          </a:solidFill>
                          <a:effectLst/>
                          <a:latin typeface="Calibri" panose="020F0502020204030204" pitchFamily="34" charset="0"/>
                        </a:rPr>
                        <a:t>CYProgramServiceRevenueAmt</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851302679"/>
                  </a:ext>
                </a:extLst>
              </a:tr>
              <a:tr h="560973">
                <a:tc>
                  <a:txBody>
                    <a:bodyPr/>
                    <a:lstStyle/>
                    <a:p>
                      <a:pPr algn="l" fontAlgn="b"/>
                      <a:endParaRPr lang="en-US" sz="2000" b="0" i="0" u="none" strike="noStrike" dirty="0">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1">
                              <a:lumMod val="75000"/>
                            </a:schemeClr>
                          </a:solidFill>
                          <a:effectLst/>
                          <a:latin typeface="Calibri" panose="020F0502020204030204" pitchFamily="34" charset="0"/>
                        </a:rPr>
                        <a:t>/Return/</a:t>
                      </a:r>
                      <a:r>
                        <a:rPr lang="en-US" sz="2000" b="0" i="0" u="none" strike="noStrike" dirty="0" err="1">
                          <a:solidFill>
                            <a:schemeClr val="accent1">
                              <a:lumMod val="75000"/>
                            </a:schemeClr>
                          </a:solidFill>
                          <a:effectLst/>
                          <a:latin typeface="Calibri" panose="020F0502020204030204" pitchFamily="34" charset="0"/>
                        </a:rPr>
                        <a:t>ReturnData</a:t>
                      </a:r>
                      <a:r>
                        <a:rPr lang="en-US" sz="2000" b="0" i="0" u="none" strike="noStrike" dirty="0">
                          <a:solidFill>
                            <a:schemeClr val="accent1">
                              <a:lumMod val="75000"/>
                            </a:schemeClr>
                          </a:solidFill>
                          <a:effectLst/>
                          <a:latin typeface="Calibri" panose="020F0502020204030204" pitchFamily="34" charset="0"/>
                        </a:rPr>
                        <a:t>/IRS990/</a:t>
                      </a:r>
                      <a:r>
                        <a:rPr lang="en-US" sz="2000" b="0" i="0" u="none" strike="noStrike" dirty="0" err="1">
                          <a:solidFill>
                            <a:schemeClr val="accent1">
                              <a:lumMod val="75000"/>
                            </a:schemeClr>
                          </a:solidFill>
                          <a:effectLst/>
                          <a:latin typeface="Calibri" panose="020F0502020204030204" pitchFamily="34" charset="0"/>
                        </a:rPr>
                        <a:t>ProgramServiceRevenueCY</a:t>
                      </a:r>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65107762"/>
                  </a:ext>
                </a:extLst>
              </a:tr>
              <a:tr h="560973">
                <a:tc>
                  <a:txBody>
                    <a:bodyPr/>
                    <a:lstStyle/>
                    <a:p>
                      <a:pPr algn="l" fontAlgn="b"/>
                      <a:endParaRPr lang="en-US" sz="2000" b="0" i="0" u="none" strike="noStrike">
                        <a:solidFill>
                          <a:srgbClr val="000000"/>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US" sz="2000" b="0" i="0" u="none" strike="noStrike" dirty="0">
                        <a:solidFill>
                          <a:schemeClr val="accent1">
                            <a:lumMod val="75000"/>
                          </a:schemeClr>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167216201"/>
                  </a:ext>
                </a:extLst>
              </a:tr>
              <a:tr h="560973">
                <a:tc>
                  <a:txBody>
                    <a:bodyPr/>
                    <a:lstStyle/>
                    <a:p>
                      <a:pPr algn="l" fontAlgn="b"/>
                      <a:endParaRPr lang="en-US" sz="2000" b="0" i="0" u="none" strike="noStrike">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endParaRPr lang="en-US" sz="2000" b="0" i="0" u="none" strike="noStrike" dirty="0">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3532249957"/>
                  </a:ext>
                </a:extLst>
              </a:tr>
              <a:tr h="560973">
                <a:tc>
                  <a:txBody>
                    <a:bodyPr/>
                    <a:lstStyle/>
                    <a:p>
                      <a:pPr algn="l" fontAlgn="b"/>
                      <a:endParaRPr lang="en-US" sz="2000" b="0" i="0" u="none" strike="noStrike">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2"/>
                          </a:solidFill>
                          <a:effectLst/>
                          <a:latin typeface="Calibri" panose="020F0502020204030204" pitchFamily="34" charset="0"/>
                        </a:rPr>
                        <a:t>/Return/</a:t>
                      </a:r>
                      <a:r>
                        <a:rPr lang="en-US" sz="2000" b="0" i="0" u="none" strike="noStrike" dirty="0" err="1">
                          <a:solidFill>
                            <a:schemeClr val="accent2"/>
                          </a:solidFill>
                          <a:effectLst/>
                          <a:latin typeface="Calibri" panose="020F0502020204030204" pitchFamily="34" charset="0"/>
                        </a:rPr>
                        <a:t>ReturnData</a:t>
                      </a:r>
                      <a:r>
                        <a:rPr lang="en-US" sz="2000" b="0" i="0" u="none" strike="noStrike" dirty="0">
                          <a:solidFill>
                            <a:schemeClr val="accent2"/>
                          </a:solidFill>
                          <a:effectLst/>
                          <a:latin typeface="Calibri" panose="020F0502020204030204" pitchFamily="34" charset="0"/>
                        </a:rPr>
                        <a:t>/IRS990EZ/</a:t>
                      </a:r>
                      <a:r>
                        <a:rPr lang="en-US" sz="2000" b="0" i="0" u="none" strike="noStrike" dirty="0" err="1">
                          <a:solidFill>
                            <a:schemeClr val="accent2"/>
                          </a:solidFill>
                          <a:effectLst/>
                          <a:latin typeface="Calibri" panose="020F0502020204030204" pitchFamily="34" charset="0"/>
                        </a:rPr>
                        <a:t>ProgramServiceRevenue</a:t>
                      </a:r>
                      <a:endParaRPr lang="en-US" sz="2000" b="0" i="0" u="none" strike="noStrike" dirty="0">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410222792"/>
                  </a:ext>
                </a:extLst>
              </a:tr>
              <a:tr h="560973">
                <a:tc>
                  <a:txBody>
                    <a:bodyPr/>
                    <a:lstStyle/>
                    <a:p>
                      <a:pPr algn="l" fontAlgn="b"/>
                      <a:endParaRPr lang="en-US" sz="2000" b="0" i="0" u="none" strike="noStrike" dirty="0">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tc>
                  <a:txBody>
                    <a:bodyPr/>
                    <a:lstStyle/>
                    <a:p>
                      <a:pPr algn="l" fontAlgn="b"/>
                      <a:r>
                        <a:rPr lang="en-US" sz="2000" b="0" i="0" u="none" strike="noStrike" dirty="0">
                          <a:solidFill>
                            <a:schemeClr val="accent2"/>
                          </a:solidFill>
                          <a:effectLst/>
                          <a:latin typeface="Calibri" panose="020F0502020204030204" pitchFamily="34" charset="0"/>
                        </a:rPr>
                        <a:t>/Return/</a:t>
                      </a:r>
                      <a:r>
                        <a:rPr lang="en-US" sz="2000" b="0" i="0" u="none" strike="noStrike" dirty="0" err="1">
                          <a:solidFill>
                            <a:schemeClr val="accent2"/>
                          </a:solidFill>
                          <a:effectLst/>
                          <a:latin typeface="Calibri" panose="020F0502020204030204" pitchFamily="34" charset="0"/>
                        </a:rPr>
                        <a:t>ReturnData</a:t>
                      </a:r>
                      <a:r>
                        <a:rPr lang="en-US" sz="2000" b="0" i="0" u="none" strike="noStrike" dirty="0">
                          <a:solidFill>
                            <a:schemeClr val="accent2"/>
                          </a:solidFill>
                          <a:effectLst/>
                          <a:latin typeface="Calibri" panose="020F0502020204030204" pitchFamily="34" charset="0"/>
                        </a:rPr>
                        <a:t>/IRS990EZ/</a:t>
                      </a:r>
                      <a:r>
                        <a:rPr lang="en-US" sz="2000" b="0" i="0" u="none" strike="noStrike" dirty="0" err="1">
                          <a:solidFill>
                            <a:schemeClr val="accent2"/>
                          </a:solidFill>
                          <a:effectLst/>
                          <a:latin typeface="Calibri" panose="020F0502020204030204" pitchFamily="34" charset="0"/>
                        </a:rPr>
                        <a:t>ProgramServiceRevenueAmt</a:t>
                      </a:r>
                      <a:endParaRPr lang="en-US" sz="2000" b="0" i="0" u="none" strike="noStrike" dirty="0">
                        <a:solidFill>
                          <a:schemeClr val="accent2"/>
                        </a:solidFill>
                        <a:effectLst/>
                        <a:latin typeface="Calibri" panose="020F0502020204030204" pitchFamily="34" charset="0"/>
                      </a:endParaRPr>
                    </a:p>
                  </a:txBody>
                  <a:tcPr marL="3810" marR="3810" marT="3810" marB="0" anchor="b">
                    <a:lnL>
                      <a:noFill/>
                    </a:lnL>
                    <a:lnR>
                      <a:noFill/>
                    </a:lnR>
                    <a:lnT>
                      <a:noFill/>
                    </a:lnT>
                    <a:lnB>
                      <a:noFill/>
                    </a:lnB>
                  </a:tcPr>
                </a:tc>
                <a:extLst>
                  <a:ext uri="{0D108BD9-81ED-4DB2-BD59-A6C34878D82A}">
                    <a16:rowId xmlns:a16="http://schemas.microsoft.com/office/drawing/2014/main" val="2771102244"/>
                  </a:ext>
                </a:extLst>
              </a:tr>
            </a:tbl>
          </a:graphicData>
        </a:graphic>
      </p:graphicFrame>
      <p:sp>
        <p:nvSpPr>
          <p:cNvPr id="3" name="TextBox 2">
            <a:extLst>
              <a:ext uri="{FF2B5EF4-FFF2-40B4-BE49-F238E27FC236}">
                <a16:creationId xmlns:a16="http://schemas.microsoft.com/office/drawing/2014/main" id="{75D639E7-092A-4820-BA4C-4C1E124F4BAF}"/>
              </a:ext>
            </a:extLst>
          </p:cNvPr>
          <p:cNvSpPr txBox="1"/>
          <p:nvPr/>
        </p:nvSpPr>
        <p:spPr>
          <a:xfrm>
            <a:off x="813762" y="1734856"/>
            <a:ext cx="5290231" cy="523220"/>
          </a:xfrm>
          <a:prstGeom prst="rect">
            <a:avLst/>
          </a:prstGeom>
          <a:noFill/>
        </p:spPr>
        <p:txBody>
          <a:bodyPr wrap="none" rtlCol="0">
            <a:spAutoFit/>
          </a:bodyPr>
          <a:lstStyle/>
          <a:p>
            <a:r>
              <a:rPr lang="en-US" sz="2800" dirty="0">
                <a:latin typeface="Century Gothic" panose="020B0502020202020204" pitchFamily="34" charset="0"/>
              </a:rPr>
              <a:t>Program Service Revenue CY</a:t>
            </a:r>
          </a:p>
        </p:txBody>
      </p:sp>
      <p:sp>
        <p:nvSpPr>
          <p:cNvPr id="4" name="Title 1">
            <a:extLst>
              <a:ext uri="{FF2B5EF4-FFF2-40B4-BE49-F238E27FC236}">
                <a16:creationId xmlns:a16="http://schemas.microsoft.com/office/drawing/2014/main" id="{AC337562-C510-4E59-B1A7-0469C209081B}"/>
              </a:ext>
            </a:extLst>
          </p:cNvPr>
          <p:cNvSpPr txBox="1">
            <a:spLocks/>
          </p:cNvSpPr>
          <p:nvPr/>
        </p:nvSpPr>
        <p:spPr>
          <a:xfrm>
            <a:off x="838200" y="333810"/>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dirty="0"/>
              <a:t>Problem 2: Merger Needed</a:t>
            </a:r>
          </a:p>
        </p:txBody>
      </p:sp>
      <p:pic>
        <p:nvPicPr>
          <p:cNvPr id="1026" name="Picture 2" descr="Image result for icon database">
            <a:extLst>
              <a:ext uri="{FF2B5EF4-FFF2-40B4-BE49-F238E27FC236}">
                <a16:creationId xmlns:a16="http://schemas.microsoft.com/office/drawing/2014/main" id="{9F97F1DD-1101-4D4C-A141-418EDF3DB9A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5" y="1846871"/>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icon database">
            <a:extLst>
              <a:ext uri="{FF2B5EF4-FFF2-40B4-BE49-F238E27FC236}">
                <a16:creationId xmlns:a16="http://schemas.microsoft.com/office/drawing/2014/main" id="{E855A69C-99F5-4552-97C0-8EB6DAE0C75B}"/>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3935" y="3377134"/>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Image result for icon database">
            <a:extLst>
              <a:ext uri="{FF2B5EF4-FFF2-40B4-BE49-F238E27FC236}">
                <a16:creationId xmlns:a16="http://schemas.microsoft.com/office/drawing/2014/main" id="{82BED9D8-7EE7-41AA-92EA-9166B2A0B9A7}"/>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9713935" y="4937276"/>
            <a:ext cx="1859071" cy="185907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icon database">
            <a:extLst>
              <a:ext uri="{FF2B5EF4-FFF2-40B4-BE49-F238E27FC236}">
                <a16:creationId xmlns:a16="http://schemas.microsoft.com/office/drawing/2014/main" id="{B501B7B8-87A7-4A1B-BEBD-4B337DB3BF23}"/>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713934" y="301669"/>
            <a:ext cx="1859071" cy="185907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BF2ECA16-E176-45FD-B143-BB0857507ECA}"/>
              </a:ext>
            </a:extLst>
          </p:cNvPr>
          <p:cNvSpPr txBox="1"/>
          <p:nvPr/>
        </p:nvSpPr>
        <p:spPr>
          <a:xfrm>
            <a:off x="957197" y="3950419"/>
            <a:ext cx="4785284" cy="523220"/>
          </a:xfrm>
          <a:prstGeom prst="rect">
            <a:avLst/>
          </a:prstGeom>
          <a:noFill/>
        </p:spPr>
        <p:txBody>
          <a:bodyPr wrap="none" rtlCol="0">
            <a:spAutoFit/>
          </a:bodyPr>
          <a:lstStyle/>
          <a:p>
            <a:r>
              <a:rPr lang="en-US" sz="2800" dirty="0">
                <a:latin typeface="Century Gothic" panose="020B0502020202020204" pitchFamily="34" charset="0"/>
              </a:rPr>
              <a:t>Program Service Revenue</a:t>
            </a:r>
          </a:p>
        </p:txBody>
      </p:sp>
    </p:spTree>
    <p:extLst>
      <p:ext uri="{BB962C8B-B14F-4D97-AF65-F5344CB8AC3E}">
        <p14:creationId xmlns:p14="http://schemas.microsoft.com/office/powerpoint/2010/main" val="40701302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E653895-41AE-45A0-A5B0-AD9B425B6B9E}"/>
              </a:ext>
            </a:extLst>
          </p:cNvPr>
          <p:cNvPicPr/>
          <p:nvPr/>
        </p:nvPicPr>
        <p:blipFill rotWithShape="1">
          <a:blip r:embed="rId2">
            <a:extLst>
              <a:ext uri="{28A0092B-C50C-407E-A947-70E740481C1C}">
                <a14:useLocalDpi xmlns:a14="http://schemas.microsoft.com/office/drawing/2010/main" val="0"/>
              </a:ext>
            </a:extLst>
          </a:blip>
          <a:srcRect b="31884"/>
          <a:stretch/>
        </p:blipFill>
        <p:spPr bwMode="auto">
          <a:xfrm>
            <a:off x="1566180" y="1947797"/>
            <a:ext cx="9144000" cy="3557392"/>
          </a:xfrm>
          <a:prstGeom prst="rect">
            <a:avLst/>
          </a:prstGeom>
          <a:ln>
            <a:noFill/>
          </a:ln>
          <a:extLst>
            <a:ext uri="{53640926-AAD7-44D8-BBD7-CCE9431645EC}">
              <a14:shadowObscured xmlns:a14="http://schemas.microsoft.com/office/drawing/2010/main"/>
            </a:ext>
          </a:extLst>
        </p:spPr>
      </p:pic>
      <p:sp>
        <p:nvSpPr>
          <p:cNvPr id="3" name="TextBox 2">
            <a:extLst>
              <a:ext uri="{FF2B5EF4-FFF2-40B4-BE49-F238E27FC236}">
                <a16:creationId xmlns:a16="http://schemas.microsoft.com/office/drawing/2014/main" id="{9371330F-D3E8-4065-B6D4-7BDD491C26CA}"/>
              </a:ext>
            </a:extLst>
          </p:cNvPr>
          <p:cNvSpPr txBox="1"/>
          <p:nvPr/>
        </p:nvSpPr>
        <p:spPr>
          <a:xfrm>
            <a:off x="4186075" y="558713"/>
            <a:ext cx="3904210" cy="523220"/>
          </a:xfrm>
          <a:prstGeom prst="rect">
            <a:avLst/>
          </a:prstGeom>
          <a:noFill/>
        </p:spPr>
        <p:txBody>
          <a:bodyPr wrap="none" rtlCol="0">
            <a:spAutoFit/>
          </a:bodyPr>
          <a:lstStyle/>
          <a:p>
            <a:r>
              <a:rPr lang="en-US" sz="2800" dirty="0">
                <a:solidFill>
                  <a:schemeClr val="accent2">
                    <a:lumMod val="75000"/>
                  </a:schemeClr>
                </a:solidFill>
                <a:latin typeface="Euphemia" panose="020B0503040102020104" pitchFamily="34" charset="0"/>
              </a:rPr>
              <a:t>How do we check this?</a:t>
            </a:r>
          </a:p>
        </p:txBody>
      </p:sp>
    </p:spTree>
    <p:extLst>
      <p:ext uri="{BB962C8B-B14F-4D97-AF65-F5344CB8AC3E}">
        <p14:creationId xmlns:p14="http://schemas.microsoft.com/office/powerpoint/2010/main" val="263486916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1953511-82AA-4FDE-AC79-163F24D0ED5C}"/>
              </a:ext>
            </a:extLst>
          </p:cNvPr>
          <p:cNvSpPr/>
          <p:nvPr/>
        </p:nvSpPr>
        <p:spPr>
          <a:xfrm>
            <a:off x="1035050" y="2108885"/>
            <a:ext cx="10636250" cy="369332"/>
          </a:xfrm>
          <a:prstGeom prst="rect">
            <a:avLst/>
          </a:prstGeom>
        </p:spPr>
        <p:txBody>
          <a:bodyPr wrap="square">
            <a:spAutoFit/>
          </a:bodyPr>
          <a:lstStyle/>
          <a:p>
            <a:r>
              <a:rPr lang="en-US" dirty="0"/>
              <a:t>http://cn-validatathon.s3-website-us-east-1.amazonaws.com/reports/F9_01_PC_TOTEXPSCY.html</a:t>
            </a:r>
          </a:p>
        </p:txBody>
      </p:sp>
      <p:sp>
        <p:nvSpPr>
          <p:cNvPr id="3" name="TextBox 2">
            <a:extLst>
              <a:ext uri="{FF2B5EF4-FFF2-40B4-BE49-F238E27FC236}">
                <a16:creationId xmlns:a16="http://schemas.microsoft.com/office/drawing/2014/main" id="{35E5BA52-7C37-4987-BC42-39DC8E1AFD6E}"/>
              </a:ext>
            </a:extLst>
          </p:cNvPr>
          <p:cNvSpPr txBox="1"/>
          <p:nvPr/>
        </p:nvSpPr>
        <p:spPr>
          <a:xfrm>
            <a:off x="908050" y="1094027"/>
            <a:ext cx="7989688" cy="523220"/>
          </a:xfrm>
          <a:prstGeom prst="rect">
            <a:avLst/>
          </a:prstGeom>
          <a:noFill/>
        </p:spPr>
        <p:txBody>
          <a:bodyPr wrap="none" rtlCol="0">
            <a:spAutoFit/>
          </a:bodyPr>
          <a:lstStyle/>
          <a:p>
            <a:r>
              <a:rPr lang="en-US" sz="2800" dirty="0">
                <a:solidFill>
                  <a:schemeClr val="accent2">
                    <a:lumMod val="75000"/>
                  </a:schemeClr>
                </a:solidFill>
                <a:latin typeface="Century Gothic" panose="020B0502020202020204" pitchFamily="34" charset="0"/>
              </a:rPr>
              <a:t>SUMMARY REPORTS FOR NUMERIC VARIABLES</a:t>
            </a:r>
          </a:p>
        </p:txBody>
      </p:sp>
      <p:sp>
        <p:nvSpPr>
          <p:cNvPr id="4" name="TextBox 3">
            <a:extLst>
              <a:ext uri="{FF2B5EF4-FFF2-40B4-BE49-F238E27FC236}">
                <a16:creationId xmlns:a16="http://schemas.microsoft.com/office/drawing/2014/main" id="{54FB8AE8-56F4-4305-BAEF-FCF9B4729DEE}"/>
              </a:ext>
            </a:extLst>
          </p:cNvPr>
          <p:cNvSpPr txBox="1"/>
          <p:nvPr/>
        </p:nvSpPr>
        <p:spPr>
          <a:xfrm>
            <a:off x="908050" y="3640377"/>
            <a:ext cx="7088800" cy="523220"/>
          </a:xfrm>
          <a:prstGeom prst="rect">
            <a:avLst/>
          </a:prstGeom>
          <a:noFill/>
        </p:spPr>
        <p:txBody>
          <a:bodyPr wrap="none" rtlCol="0">
            <a:spAutoFit/>
          </a:bodyPr>
          <a:lstStyle/>
          <a:p>
            <a:r>
              <a:rPr lang="en-US" sz="2800" dirty="0">
                <a:solidFill>
                  <a:schemeClr val="accent2">
                    <a:lumMod val="75000"/>
                  </a:schemeClr>
                </a:solidFill>
                <a:latin typeface="Century Gothic" panose="020B0502020202020204" pitchFamily="34" charset="0"/>
              </a:rPr>
              <a:t>SUMMARY REPORTS FOR TEXT VARIABLES</a:t>
            </a:r>
          </a:p>
        </p:txBody>
      </p:sp>
      <p:sp>
        <p:nvSpPr>
          <p:cNvPr id="5" name="Rectangle 4">
            <a:extLst>
              <a:ext uri="{FF2B5EF4-FFF2-40B4-BE49-F238E27FC236}">
                <a16:creationId xmlns:a16="http://schemas.microsoft.com/office/drawing/2014/main" id="{92F04261-0D63-4083-BCED-26A050279E59}"/>
              </a:ext>
            </a:extLst>
          </p:cNvPr>
          <p:cNvSpPr/>
          <p:nvPr/>
        </p:nvSpPr>
        <p:spPr>
          <a:xfrm>
            <a:off x="1035050" y="4788585"/>
            <a:ext cx="10921306" cy="369332"/>
          </a:xfrm>
          <a:prstGeom prst="rect">
            <a:avLst/>
          </a:prstGeom>
        </p:spPr>
        <p:txBody>
          <a:bodyPr wrap="square">
            <a:spAutoFit/>
          </a:bodyPr>
          <a:lstStyle/>
          <a:p>
            <a:r>
              <a:rPr lang="en-US" dirty="0"/>
              <a:t>http://cn-validatathon.s3-website-us-east-1.amazonaws.com/reports/F9_00_PC_PRINCIPALFORCTRY.html</a:t>
            </a:r>
          </a:p>
        </p:txBody>
      </p:sp>
    </p:spTree>
    <p:extLst>
      <p:ext uri="{BB962C8B-B14F-4D97-AF65-F5344CB8AC3E}">
        <p14:creationId xmlns:p14="http://schemas.microsoft.com/office/powerpoint/2010/main" val="142994133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607D-F5C5-489C-867D-EFAB4956BF8A}"/>
              </a:ext>
            </a:extLst>
          </p:cNvPr>
          <p:cNvSpPr>
            <a:spLocks noGrp="1"/>
          </p:cNvSpPr>
          <p:nvPr>
            <p:ph type="title"/>
          </p:nvPr>
        </p:nvSpPr>
        <p:spPr/>
        <p:txBody>
          <a:bodyPr/>
          <a:lstStyle/>
          <a:p>
            <a:r>
              <a:rPr lang="en-US" dirty="0"/>
              <a:t>Good Sign</a:t>
            </a:r>
          </a:p>
        </p:txBody>
      </p:sp>
      <p:pic>
        <p:nvPicPr>
          <p:cNvPr id="4" name="Picture 3">
            <a:extLst>
              <a:ext uri="{FF2B5EF4-FFF2-40B4-BE49-F238E27FC236}">
                <a16:creationId xmlns:a16="http://schemas.microsoft.com/office/drawing/2014/main" id="{248E69EF-A9DB-4BF1-ADCA-D4AA8E6A1B6F}"/>
              </a:ext>
            </a:extLst>
          </p:cNvPr>
          <p:cNvPicPr>
            <a:picLocks noChangeAspect="1"/>
          </p:cNvPicPr>
          <p:nvPr/>
        </p:nvPicPr>
        <p:blipFill>
          <a:blip r:embed="rId2"/>
          <a:stretch>
            <a:fillRect/>
          </a:stretch>
        </p:blipFill>
        <p:spPr>
          <a:xfrm>
            <a:off x="762000" y="1690688"/>
            <a:ext cx="9791700" cy="4895850"/>
          </a:xfrm>
          <a:prstGeom prst="rect">
            <a:avLst/>
          </a:prstGeom>
        </p:spPr>
      </p:pic>
    </p:spTree>
    <p:extLst>
      <p:ext uri="{BB962C8B-B14F-4D97-AF65-F5344CB8AC3E}">
        <p14:creationId xmlns:p14="http://schemas.microsoft.com/office/powerpoint/2010/main" val="339666945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182BB6-2793-48EB-A5E0-1CB1A4A28F04}"/>
              </a:ext>
            </a:extLst>
          </p:cNvPr>
          <p:cNvSpPr>
            <a:spLocks noGrp="1"/>
          </p:cNvSpPr>
          <p:nvPr>
            <p:ph type="title"/>
          </p:nvPr>
        </p:nvSpPr>
        <p:spPr/>
        <p:txBody>
          <a:bodyPr/>
          <a:lstStyle/>
          <a:p>
            <a:r>
              <a:rPr lang="en-US" dirty="0"/>
              <a:t>Bad Sign</a:t>
            </a:r>
          </a:p>
        </p:txBody>
      </p:sp>
      <p:pic>
        <p:nvPicPr>
          <p:cNvPr id="4" name="Picture 3">
            <a:extLst>
              <a:ext uri="{FF2B5EF4-FFF2-40B4-BE49-F238E27FC236}">
                <a16:creationId xmlns:a16="http://schemas.microsoft.com/office/drawing/2014/main" id="{96F9D577-450F-4E23-99F2-FFDBF7C30128}"/>
              </a:ext>
            </a:extLst>
          </p:cNvPr>
          <p:cNvPicPr>
            <a:picLocks noChangeAspect="1"/>
          </p:cNvPicPr>
          <p:nvPr/>
        </p:nvPicPr>
        <p:blipFill>
          <a:blip r:embed="rId2"/>
          <a:stretch>
            <a:fillRect/>
          </a:stretch>
        </p:blipFill>
        <p:spPr>
          <a:xfrm>
            <a:off x="927100" y="1619250"/>
            <a:ext cx="9804400" cy="4902200"/>
          </a:xfrm>
          <a:prstGeom prst="rect">
            <a:avLst/>
          </a:prstGeom>
        </p:spPr>
      </p:pic>
      <p:sp>
        <p:nvSpPr>
          <p:cNvPr id="5" name="TextBox 4">
            <a:extLst>
              <a:ext uri="{FF2B5EF4-FFF2-40B4-BE49-F238E27FC236}">
                <a16:creationId xmlns:a16="http://schemas.microsoft.com/office/drawing/2014/main" id="{9105F17E-E511-4FC9-ACFE-71B96DC053DD}"/>
              </a:ext>
            </a:extLst>
          </p:cNvPr>
          <p:cNvSpPr txBox="1"/>
          <p:nvPr/>
        </p:nvSpPr>
        <p:spPr>
          <a:xfrm>
            <a:off x="4654550" y="711200"/>
            <a:ext cx="3722173" cy="461665"/>
          </a:xfrm>
          <a:prstGeom prst="rect">
            <a:avLst/>
          </a:prstGeom>
          <a:noFill/>
        </p:spPr>
        <p:txBody>
          <a:bodyPr wrap="none" rtlCol="0">
            <a:spAutoFit/>
          </a:bodyPr>
          <a:lstStyle/>
          <a:p>
            <a:r>
              <a:rPr lang="en-US" sz="2400" dirty="0">
                <a:solidFill>
                  <a:schemeClr val="accent2"/>
                </a:solidFill>
              </a:rPr>
              <a:t>Note Pre-Post 2013 Changes</a:t>
            </a:r>
          </a:p>
        </p:txBody>
      </p:sp>
    </p:spTree>
    <p:extLst>
      <p:ext uri="{BB962C8B-B14F-4D97-AF65-F5344CB8AC3E}">
        <p14:creationId xmlns:p14="http://schemas.microsoft.com/office/powerpoint/2010/main" val="2363672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A607D-F5C5-489C-867D-EFAB4956BF8A}"/>
              </a:ext>
            </a:extLst>
          </p:cNvPr>
          <p:cNvSpPr>
            <a:spLocks noGrp="1"/>
          </p:cNvSpPr>
          <p:nvPr>
            <p:ph type="title"/>
          </p:nvPr>
        </p:nvSpPr>
        <p:spPr/>
        <p:txBody>
          <a:bodyPr/>
          <a:lstStyle/>
          <a:p>
            <a:r>
              <a:rPr lang="en-US" dirty="0"/>
              <a:t>Good Sign</a:t>
            </a:r>
          </a:p>
        </p:txBody>
      </p:sp>
      <p:pic>
        <p:nvPicPr>
          <p:cNvPr id="4" name="Picture 3">
            <a:extLst>
              <a:ext uri="{FF2B5EF4-FFF2-40B4-BE49-F238E27FC236}">
                <a16:creationId xmlns:a16="http://schemas.microsoft.com/office/drawing/2014/main" id="{33FA3749-2E43-4B28-AE57-1986076CA6F2}"/>
              </a:ext>
            </a:extLst>
          </p:cNvPr>
          <p:cNvPicPr>
            <a:picLocks noChangeAspect="1"/>
          </p:cNvPicPr>
          <p:nvPr/>
        </p:nvPicPr>
        <p:blipFill>
          <a:blip r:embed="rId2"/>
          <a:stretch>
            <a:fillRect/>
          </a:stretch>
        </p:blipFill>
        <p:spPr>
          <a:xfrm>
            <a:off x="565150" y="1690688"/>
            <a:ext cx="9804400" cy="4902200"/>
          </a:xfrm>
          <a:prstGeom prst="rect">
            <a:avLst/>
          </a:prstGeom>
        </p:spPr>
      </p:pic>
    </p:spTree>
    <p:extLst>
      <p:ext uri="{BB962C8B-B14F-4D97-AF65-F5344CB8AC3E}">
        <p14:creationId xmlns:p14="http://schemas.microsoft.com/office/powerpoint/2010/main" val="841808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DEC33-6907-4121-B8B3-5109BD82568A}"/>
              </a:ext>
            </a:extLst>
          </p:cNvPr>
          <p:cNvSpPr>
            <a:spLocks noGrp="1"/>
          </p:cNvSpPr>
          <p:nvPr>
            <p:ph type="title"/>
          </p:nvPr>
        </p:nvSpPr>
        <p:spPr/>
        <p:txBody>
          <a:bodyPr/>
          <a:lstStyle/>
          <a:p>
            <a:r>
              <a:rPr lang="en-US" dirty="0"/>
              <a:t>Step 3: Update Metadata in the Master Concordance File</a:t>
            </a:r>
          </a:p>
        </p:txBody>
      </p:sp>
      <p:sp>
        <p:nvSpPr>
          <p:cNvPr id="3" name="Text Placeholder 2">
            <a:extLst>
              <a:ext uri="{FF2B5EF4-FFF2-40B4-BE49-F238E27FC236}">
                <a16:creationId xmlns:a16="http://schemas.microsoft.com/office/drawing/2014/main" id="{77E79215-1B1D-4CC6-A765-EDDA3D0BBF83}"/>
              </a:ext>
            </a:extLst>
          </p:cNvPr>
          <p:cNvSpPr>
            <a:spLocks noGrp="1"/>
          </p:cNvSpPr>
          <p:nvPr>
            <p:ph type="body" idx="1"/>
          </p:nvPr>
        </p:nvSpPr>
        <p:spPr>
          <a:xfrm>
            <a:off x="831850" y="4562475"/>
            <a:ext cx="10515600" cy="1500187"/>
          </a:xfrm>
        </p:spPr>
        <p:txBody>
          <a:bodyPr/>
          <a:lstStyle/>
          <a:p>
            <a:endParaRPr lang="en-US"/>
          </a:p>
        </p:txBody>
      </p:sp>
    </p:spTree>
    <p:extLst>
      <p:ext uri="{BB962C8B-B14F-4D97-AF65-F5344CB8AC3E}">
        <p14:creationId xmlns:p14="http://schemas.microsoft.com/office/powerpoint/2010/main" val="34888335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3018F9-D926-4AFE-8AE3-41E309B5831C}"/>
              </a:ext>
            </a:extLst>
          </p:cNvPr>
          <p:cNvSpPr>
            <a:spLocks noGrp="1"/>
          </p:cNvSpPr>
          <p:nvPr>
            <p:ph type="title"/>
          </p:nvPr>
        </p:nvSpPr>
        <p:spPr/>
        <p:txBody>
          <a:bodyPr/>
          <a:lstStyle/>
          <a:p>
            <a:r>
              <a:rPr lang="en-US" dirty="0"/>
              <a:t>Variable “Descriptions”</a:t>
            </a:r>
          </a:p>
        </p:txBody>
      </p:sp>
      <p:pic>
        <p:nvPicPr>
          <p:cNvPr id="3" name="Picture 2">
            <a:extLst>
              <a:ext uri="{FF2B5EF4-FFF2-40B4-BE49-F238E27FC236}">
                <a16:creationId xmlns:a16="http://schemas.microsoft.com/office/drawing/2014/main" id="{CB01ECEB-A716-41AB-B8C1-DE81F326EAFB}"/>
              </a:ext>
            </a:extLst>
          </p:cNvPr>
          <p:cNvPicPr>
            <a:picLocks noChangeAspect="1"/>
          </p:cNvPicPr>
          <p:nvPr/>
        </p:nvPicPr>
        <p:blipFill>
          <a:blip r:embed="rId2"/>
          <a:stretch>
            <a:fillRect/>
          </a:stretch>
        </p:blipFill>
        <p:spPr>
          <a:xfrm>
            <a:off x="0" y="1904357"/>
            <a:ext cx="12192000" cy="2706385"/>
          </a:xfrm>
          <a:prstGeom prst="rect">
            <a:avLst/>
          </a:prstGeom>
        </p:spPr>
      </p:pic>
    </p:spTree>
    <p:extLst>
      <p:ext uri="{BB962C8B-B14F-4D97-AF65-F5344CB8AC3E}">
        <p14:creationId xmlns:p14="http://schemas.microsoft.com/office/powerpoint/2010/main" val="34850293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652-A5C1-4BA6-9CDC-EF572497F288}"/>
              </a:ext>
            </a:extLst>
          </p:cNvPr>
          <p:cNvSpPr>
            <a:spLocks noGrp="1"/>
          </p:cNvSpPr>
          <p:nvPr>
            <p:ph type="title"/>
          </p:nvPr>
        </p:nvSpPr>
        <p:spPr/>
        <p:txBody>
          <a:bodyPr/>
          <a:lstStyle/>
          <a:p>
            <a:r>
              <a:rPr lang="en-US" dirty="0"/>
              <a:t>schedules</a:t>
            </a:r>
          </a:p>
        </p:txBody>
      </p:sp>
      <p:graphicFrame>
        <p:nvGraphicFramePr>
          <p:cNvPr id="4" name="Table 3">
            <a:extLst>
              <a:ext uri="{FF2B5EF4-FFF2-40B4-BE49-F238E27FC236}">
                <a16:creationId xmlns:a16="http://schemas.microsoft.com/office/drawing/2014/main" id="{B7F0C134-29DE-4B1F-8EEE-D85671E1A18F}"/>
              </a:ext>
            </a:extLst>
          </p:cNvPr>
          <p:cNvGraphicFramePr>
            <a:graphicFrameLocks noGrp="1"/>
          </p:cNvGraphicFramePr>
          <p:nvPr>
            <p:extLst>
              <p:ext uri="{D42A27DB-BD31-4B8C-83A1-F6EECF244321}">
                <p14:modId xmlns:p14="http://schemas.microsoft.com/office/powerpoint/2010/main" val="3156342507"/>
              </p:ext>
            </p:extLst>
          </p:nvPr>
        </p:nvGraphicFramePr>
        <p:xfrm>
          <a:off x="1096027" y="1747382"/>
          <a:ext cx="10257773" cy="4450080"/>
        </p:xfrm>
        <a:graphic>
          <a:graphicData uri="http://schemas.openxmlformats.org/drawingml/2006/table">
            <a:tbl>
              <a:tblPr>
                <a:tableStyleId>{2D5ABB26-0587-4C30-8999-92F81FD0307C}</a:tableStyleId>
              </a:tblPr>
              <a:tblGrid>
                <a:gridCol w="1578280">
                  <a:extLst>
                    <a:ext uri="{9D8B030D-6E8A-4147-A177-3AD203B41FA5}">
                      <a16:colId xmlns:a16="http://schemas.microsoft.com/office/drawing/2014/main" val="1187763121"/>
                    </a:ext>
                  </a:extLst>
                </a:gridCol>
                <a:gridCol w="8679493">
                  <a:extLst>
                    <a:ext uri="{9D8B030D-6E8A-4147-A177-3AD203B41FA5}">
                      <a16:colId xmlns:a16="http://schemas.microsoft.com/office/drawing/2014/main" val="3567727208"/>
                    </a:ext>
                  </a:extLst>
                </a:gridCol>
              </a:tblGrid>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A</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dirty="0">
                          <a:effectLst/>
                          <a:latin typeface="+mj-lt"/>
                        </a:rPr>
                        <a:t>Public Charity Status and Public Support</a:t>
                      </a:r>
                      <a:endParaRPr lang="en-US" sz="1600" b="0" i="0" u="none" strike="noStrike" dirty="0">
                        <a:solidFill>
                          <a:srgbClr val="000000"/>
                        </a:solidFill>
                        <a:effectLst/>
                        <a:latin typeface="+mj-lt"/>
                      </a:endParaRPr>
                    </a:p>
                  </a:txBody>
                  <a:tcPr marL="3810" marR="3810" marT="3810" marB="0" anchor="b"/>
                </a:tc>
                <a:extLst>
                  <a:ext uri="{0D108BD9-81ED-4DB2-BD59-A6C34878D82A}">
                    <a16:rowId xmlns:a16="http://schemas.microsoft.com/office/drawing/2014/main" val="3424645387"/>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B</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Schedule of Contributors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4271605259"/>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C</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Political Campaign and Lobbying Activities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2719890940"/>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D</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Supplemental Financial Statements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2786192556"/>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E</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Schools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3643868707"/>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F</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Statement of Activities Outside the United States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2421123021"/>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G</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Supplemental Information Regarding Fundraising or Gaming Activities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2365710533"/>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H</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Hospitals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711109107"/>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I</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dirty="0">
                          <a:effectLst/>
                          <a:latin typeface="+mj-lt"/>
                        </a:rPr>
                        <a:t>Grants and Other Assistance to Organizations, Governments, and Individuals in the US</a:t>
                      </a:r>
                      <a:endParaRPr lang="en-US" sz="1600" b="0" i="0" u="none" strike="noStrike" dirty="0">
                        <a:solidFill>
                          <a:srgbClr val="000000"/>
                        </a:solidFill>
                        <a:effectLst/>
                        <a:latin typeface="+mj-lt"/>
                      </a:endParaRPr>
                    </a:p>
                  </a:txBody>
                  <a:tcPr marL="3810" marR="3810" marT="3810" marB="0" anchor="b"/>
                </a:tc>
                <a:extLst>
                  <a:ext uri="{0D108BD9-81ED-4DB2-BD59-A6C34878D82A}">
                    <a16:rowId xmlns:a16="http://schemas.microsoft.com/office/drawing/2014/main" val="3244318411"/>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J</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dirty="0">
                          <a:effectLst/>
                          <a:latin typeface="+mj-lt"/>
                        </a:rPr>
                        <a:t>Compensation Information</a:t>
                      </a:r>
                      <a:endParaRPr lang="en-US" sz="1600" b="0" i="0" u="none" strike="noStrike" dirty="0">
                        <a:solidFill>
                          <a:srgbClr val="000000"/>
                        </a:solidFill>
                        <a:effectLst/>
                        <a:latin typeface="+mj-lt"/>
                      </a:endParaRPr>
                    </a:p>
                  </a:txBody>
                  <a:tcPr marL="3810" marR="3810" marT="3810" marB="0" anchor="b"/>
                </a:tc>
                <a:extLst>
                  <a:ext uri="{0D108BD9-81ED-4DB2-BD59-A6C34878D82A}">
                    <a16:rowId xmlns:a16="http://schemas.microsoft.com/office/drawing/2014/main" val="3287776590"/>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K</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dirty="0">
                          <a:effectLst/>
                          <a:latin typeface="+mj-lt"/>
                        </a:rPr>
                        <a:t>Supplemental Information on Tax-Exempt Bonds</a:t>
                      </a:r>
                      <a:endParaRPr lang="en-US" sz="1600" b="0" i="0" u="none" strike="noStrike" dirty="0">
                        <a:solidFill>
                          <a:srgbClr val="000000"/>
                        </a:solidFill>
                        <a:effectLst/>
                        <a:latin typeface="+mj-lt"/>
                      </a:endParaRPr>
                    </a:p>
                  </a:txBody>
                  <a:tcPr marL="3810" marR="3810" marT="3810" marB="0" anchor="b"/>
                </a:tc>
                <a:extLst>
                  <a:ext uri="{0D108BD9-81ED-4DB2-BD59-A6C34878D82A}">
                    <a16:rowId xmlns:a16="http://schemas.microsoft.com/office/drawing/2014/main" val="101227229"/>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L</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dirty="0">
                          <a:effectLst/>
                          <a:latin typeface="+mj-lt"/>
                        </a:rPr>
                        <a:t>Transactions With Interested Persons</a:t>
                      </a:r>
                      <a:endParaRPr lang="en-US" sz="1600" b="0" i="0" u="none" strike="noStrike" dirty="0">
                        <a:solidFill>
                          <a:srgbClr val="000000"/>
                        </a:solidFill>
                        <a:effectLst/>
                        <a:latin typeface="+mj-lt"/>
                      </a:endParaRPr>
                    </a:p>
                  </a:txBody>
                  <a:tcPr marL="3810" marR="3810" marT="3810" marB="0" anchor="b"/>
                </a:tc>
                <a:extLst>
                  <a:ext uri="{0D108BD9-81ED-4DB2-BD59-A6C34878D82A}">
                    <a16:rowId xmlns:a16="http://schemas.microsoft.com/office/drawing/2014/main" val="2307298994"/>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M</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Noncash Contributions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1897988765"/>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N</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Liquidation, Termination, Dissolution, or Significant Disposition of Assets</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96179314"/>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O</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a:effectLst/>
                          <a:latin typeface="+mj-lt"/>
                        </a:rPr>
                        <a:t>Supplemental Information to Form 990</a:t>
                      </a:r>
                      <a:endParaRPr lang="en-US" sz="1600" b="0" i="0" u="none" strike="noStrike">
                        <a:solidFill>
                          <a:srgbClr val="000000"/>
                        </a:solidFill>
                        <a:effectLst/>
                        <a:latin typeface="+mj-lt"/>
                      </a:endParaRPr>
                    </a:p>
                  </a:txBody>
                  <a:tcPr marL="3810" marR="3810" marT="3810" marB="0" anchor="b"/>
                </a:tc>
                <a:extLst>
                  <a:ext uri="{0D108BD9-81ED-4DB2-BD59-A6C34878D82A}">
                    <a16:rowId xmlns:a16="http://schemas.microsoft.com/office/drawing/2014/main" val="1318521878"/>
                  </a:ext>
                </a:extLst>
              </a:tr>
              <a:tr h="182880">
                <a:tc>
                  <a:txBody>
                    <a:bodyPr/>
                    <a:lstStyle/>
                    <a:p>
                      <a:pPr algn="l" fontAlgn="b"/>
                      <a:r>
                        <a:rPr lang="en-US" sz="1800" b="1" u="none" strike="noStrike" dirty="0">
                          <a:effectLst/>
                          <a:latin typeface="Courier New" panose="02070309020205020404" pitchFamily="49" charset="0"/>
                          <a:cs typeface="Courier New" panose="02070309020205020404" pitchFamily="49" charset="0"/>
                        </a:rPr>
                        <a:t>Schedule R</a:t>
                      </a:r>
                      <a:endParaRPr lang="en-US" sz="1800" b="1" i="0" u="none" strike="noStrike" dirty="0">
                        <a:solidFill>
                          <a:srgbClr val="000000"/>
                        </a:solidFill>
                        <a:effectLst/>
                        <a:latin typeface="Courier New" panose="02070309020205020404" pitchFamily="49" charset="0"/>
                        <a:cs typeface="Courier New" panose="02070309020205020404" pitchFamily="49" charset="0"/>
                      </a:endParaRPr>
                    </a:p>
                  </a:txBody>
                  <a:tcPr marL="3810" marR="3810" marT="3810" marB="0" anchor="b"/>
                </a:tc>
                <a:tc>
                  <a:txBody>
                    <a:bodyPr/>
                    <a:lstStyle/>
                    <a:p>
                      <a:pPr algn="l" fontAlgn="b"/>
                      <a:r>
                        <a:rPr lang="en-US" sz="1600" u="none" strike="noStrike" dirty="0">
                          <a:effectLst/>
                          <a:latin typeface="+mj-lt"/>
                        </a:rPr>
                        <a:t>Related Organizations and Unrelated Partnerships</a:t>
                      </a:r>
                      <a:endParaRPr lang="en-US" sz="1600" b="0" i="0" u="none" strike="noStrike" dirty="0">
                        <a:solidFill>
                          <a:srgbClr val="000000"/>
                        </a:solidFill>
                        <a:effectLst/>
                        <a:latin typeface="+mj-lt"/>
                      </a:endParaRPr>
                    </a:p>
                  </a:txBody>
                  <a:tcPr marL="3810" marR="3810" marT="3810" marB="0" anchor="b"/>
                </a:tc>
                <a:extLst>
                  <a:ext uri="{0D108BD9-81ED-4DB2-BD59-A6C34878D82A}">
                    <a16:rowId xmlns:a16="http://schemas.microsoft.com/office/drawing/2014/main" val="2038266460"/>
                  </a:ext>
                </a:extLst>
              </a:tr>
            </a:tbl>
          </a:graphicData>
        </a:graphic>
      </p:graphicFrame>
    </p:spTree>
    <p:extLst>
      <p:ext uri="{BB962C8B-B14F-4D97-AF65-F5344CB8AC3E}">
        <p14:creationId xmlns:p14="http://schemas.microsoft.com/office/powerpoint/2010/main" val="45729146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26AF3C0-90E4-4713-AB77-89CB653D326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054" y="1631314"/>
            <a:ext cx="11383645" cy="4559936"/>
          </a:xfrm>
          <a:prstGeom prst="rect">
            <a:avLst/>
          </a:prstGeom>
          <a:noFill/>
          <a:ln>
            <a:noFill/>
          </a:ln>
        </p:spPr>
      </p:pic>
      <p:sp>
        <p:nvSpPr>
          <p:cNvPr id="3" name="Title 1">
            <a:extLst>
              <a:ext uri="{FF2B5EF4-FFF2-40B4-BE49-F238E27FC236}">
                <a16:creationId xmlns:a16="http://schemas.microsoft.com/office/drawing/2014/main" id="{BAFF86AF-7761-41D9-8F76-57B84BFA663F}"/>
              </a:ext>
            </a:extLst>
          </p:cNvPr>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a:t>Variable “Descriptions”</a:t>
            </a:r>
            <a:endParaRPr lang="en-US" dirty="0"/>
          </a:p>
        </p:txBody>
      </p:sp>
      <p:sp>
        <p:nvSpPr>
          <p:cNvPr id="4" name="TextBox 3">
            <a:extLst>
              <a:ext uri="{FF2B5EF4-FFF2-40B4-BE49-F238E27FC236}">
                <a16:creationId xmlns:a16="http://schemas.microsoft.com/office/drawing/2014/main" id="{A3C2EDDE-1058-4DEA-9DD0-E8ED4783CF5F}"/>
              </a:ext>
            </a:extLst>
          </p:cNvPr>
          <p:cNvSpPr txBox="1"/>
          <p:nvPr/>
        </p:nvSpPr>
        <p:spPr>
          <a:xfrm>
            <a:off x="1003301" y="3803332"/>
            <a:ext cx="3168650" cy="923330"/>
          </a:xfrm>
          <a:prstGeom prst="rect">
            <a:avLst/>
          </a:prstGeom>
          <a:noFill/>
        </p:spPr>
        <p:txBody>
          <a:bodyPr wrap="square" rtlCol="0">
            <a:spAutoFit/>
          </a:bodyPr>
          <a:lstStyle/>
          <a:p>
            <a:r>
              <a:rPr lang="en-US" dirty="0">
                <a:solidFill>
                  <a:schemeClr val="accent2"/>
                </a:solidFill>
              </a:rPr>
              <a:t>Change to: “Name and title of officers, directors, trustees and key employees”</a:t>
            </a:r>
          </a:p>
        </p:txBody>
      </p:sp>
      <p:sp>
        <p:nvSpPr>
          <p:cNvPr id="5" name="Oval 4">
            <a:extLst>
              <a:ext uri="{FF2B5EF4-FFF2-40B4-BE49-F238E27FC236}">
                <a16:creationId xmlns:a16="http://schemas.microsoft.com/office/drawing/2014/main" id="{D7F11F23-85FD-461D-890B-C4F8860C737D}"/>
              </a:ext>
            </a:extLst>
          </p:cNvPr>
          <p:cNvSpPr/>
          <p:nvPr/>
        </p:nvSpPr>
        <p:spPr>
          <a:xfrm>
            <a:off x="1574800" y="2956877"/>
            <a:ext cx="1797050" cy="780732"/>
          </a:xfrm>
          <a:prstGeom prst="ellipse">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482353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05608" y="1545700"/>
            <a:ext cx="10700238" cy="3986091"/>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The location code indicates where the fields are located on the Form 990 or Schedule. These are included in the data dictionary so that the user can reference the original form if necessary.</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457200" marR="0">
              <a:lnSpc>
                <a:spcPct val="107000"/>
              </a:lnSpc>
              <a:spcBef>
                <a:spcPts val="0"/>
              </a:spcBef>
              <a:spcAft>
                <a:spcPts val="800"/>
              </a:spcAft>
            </a:pPr>
            <a:r>
              <a:rPr lang="en-US" sz="1600" dirty="0">
                <a:ea typeface="Calibri" panose="020F0502020204030204" pitchFamily="34" charset="0"/>
                <a:cs typeface="Times New Roman" panose="02020603050405020304" pitchFamily="18" charset="0"/>
              </a:rPr>
              <a:t>FORM 990</a:t>
            </a:r>
          </a:p>
          <a:p>
            <a:pPr marL="457200" marR="0">
              <a:lnSpc>
                <a:spcPct val="107000"/>
              </a:lnSpc>
              <a:spcBef>
                <a:spcPts val="0"/>
              </a:spcBef>
              <a:spcAft>
                <a:spcPts val="800"/>
              </a:spcAft>
            </a:pPr>
            <a:r>
              <a:rPr lang="en-US" sz="1600" dirty="0">
                <a:latin typeface="Courier New" panose="02070309020205020404" pitchFamily="49" charset="0"/>
                <a:ea typeface="Calibri" panose="020F0502020204030204" pitchFamily="34" charset="0"/>
                <a:cs typeface="Times New Roman" panose="02020603050405020304" pitchFamily="18" charset="0"/>
              </a:rPr>
              <a:t>F990-PC-PART-03-LINE-01 </a:t>
            </a: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latin typeface="Courier New" panose="02070309020205020404" pitchFamily="49" charset="0"/>
                <a:ea typeface="Calibri" panose="020F0502020204030204" pitchFamily="34" charset="0"/>
                <a:cs typeface="Times New Roman" panose="02020603050405020304" pitchFamily="18" charset="0"/>
              </a:rPr>
              <a:t>F990-EZ-PART-11-LINE-04C</a:t>
            </a: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latin typeface="Courier New" panose="02070309020205020404" pitchFamily="49" charset="0"/>
                <a:ea typeface="Calibri" panose="020F0502020204030204" pitchFamily="34" charset="0"/>
                <a:cs typeface="Times New Roman" panose="02020603050405020304" pitchFamily="18" charset="0"/>
              </a:rPr>
              <a:t>F990-PC-PART-03-SECTION-A-LINE-09</a:t>
            </a: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latin typeface="Courier New" panose="02070309020205020404" pitchFamily="49" charset="0"/>
                <a:ea typeface="Calibri" panose="020F0502020204030204" pitchFamily="34" charset="0"/>
                <a:cs typeface="Times New Roman" panose="02020603050405020304" pitchFamily="18" charset="0"/>
              </a:rPr>
              <a:t>F990-EZ-PART-11-SECTION-B-LINE-04A</a:t>
            </a: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latin typeface="Courier New" panose="02070309020205020404" pitchFamily="49" charset="0"/>
                <a:ea typeface="Calibri" panose="020F0502020204030204" pitchFamily="34" charset="0"/>
                <a:cs typeface="Times New Roman" panose="02020603050405020304" pitchFamily="18" charset="0"/>
              </a:rPr>
              <a:t>F990-EZ-PART-11-SECTION-B-LINE-08-COL-A</a:t>
            </a:r>
            <a:br>
              <a:rPr lang="en-US" sz="1600" dirty="0">
                <a:latin typeface="Courier New" panose="02070309020205020404" pitchFamily="49" charset="0"/>
                <a:ea typeface="Calibri" panose="020F0502020204030204" pitchFamily="34" charset="0"/>
                <a:cs typeface="Times New Roman" panose="02020603050405020304" pitchFamily="18" charset="0"/>
              </a:rPr>
            </a:b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ea typeface="Calibri" panose="020F0502020204030204" pitchFamily="34" charset="0"/>
                <a:cs typeface="Times New Roman" panose="02020603050405020304" pitchFamily="18" charset="0"/>
              </a:rPr>
              <a:t>SCHEDULES</a:t>
            </a:r>
            <a:br>
              <a:rPr lang="en-US" sz="1600" dirty="0">
                <a:latin typeface="Courier New" panose="02070309020205020404" pitchFamily="49" charset="0"/>
                <a:ea typeface="Calibri" panose="020F0502020204030204" pitchFamily="34" charset="0"/>
                <a:cs typeface="Times New Roman" panose="02020603050405020304" pitchFamily="18" charset="0"/>
              </a:rPr>
            </a:b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latin typeface="Courier New" panose="02070309020205020404" pitchFamily="49" charset="0"/>
                <a:ea typeface="Calibri" panose="020F0502020204030204" pitchFamily="34" charset="0"/>
                <a:cs typeface="Times New Roman" panose="02020603050405020304" pitchFamily="18" charset="0"/>
              </a:rPr>
              <a:t>SCHED-A-PART-03-LINE-12B</a:t>
            </a:r>
            <a:br>
              <a:rPr lang="en-US" sz="1600" dirty="0">
                <a:latin typeface="Courier New" panose="02070309020205020404" pitchFamily="49" charset="0"/>
                <a:ea typeface="Calibri" panose="020F0502020204030204" pitchFamily="34" charset="0"/>
                <a:cs typeface="Times New Roman" panose="02020603050405020304" pitchFamily="18" charset="0"/>
              </a:rPr>
            </a:br>
            <a:r>
              <a:rPr lang="en-US" sz="1600" dirty="0">
                <a:latin typeface="Courier New" panose="02070309020205020404" pitchFamily="49" charset="0"/>
                <a:ea typeface="Calibri" panose="020F0502020204030204" pitchFamily="34" charset="0"/>
                <a:cs typeface="Times New Roman" panose="02020603050405020304" pitchFamily="18" charset="0"/>
              </a:rPr>
              <a:t>SCHED-B-PART-02-SECTION-B-LINE-04</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dirty="0"/>
              <a:t>Location Codes:</a:t>
            </a:r>
          </a:p>
        </p:txBody>
      </p:sp>
    </p:spTree>
    <p:extLst>
      <p:ext uri="{BB962C8B-B14F-4D97-AF65-F5344CB8AC3E}">
        <p14:creationId xmlns:p14="http://schemas.microsoft.com/office/powerpoint/2010/main" val="23791399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838200" y="365125"/>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r>
              <a:rPr lang="en-US" dirty="0"/>
              <a:t>Location Codes:</a:t>
            </a:r>
          </a:p>
        </p:txBody>
      </p:sp>
      <p:sp>
        <p:nvSpPr>
          <p:cNvPr id="4" name="Rectangle 3"/>
          <p:cNvSpPr/>
          <p:nvPr/>
        </p:nvSpPr>
        <p:spPr>
          <a:xfrm>
            <a:off x="1266091" y="1374165"/>
            <a:ext cx="9012117" cy="4788170"/>
          </a:xfrm>
          <a:prstGeom prst="rect">
            <a:avLst/>
          </a:prstGeom>
        </p:spPr>
        <p:txBody>
          <a:bodyPr wrap="square">
            <a:spAutoFit/>
          </a:bodyPr>
          <a:lstStyle/>
          <a:p>
            <a:pPr>
              <a:lnSpc>
                <a:spcPct val="107000"/>
              </a:lnSpc>
              <a:spcAft>
                <a:spcPts val="800"/>
              </a:spcAft>
            </a:pPr>
            <a:r>
              <a:rPr lang="en-US" sz="1600" dirty="0">
                <a:latin typeface="Calibri" panose="020F0502020204030204" pitchFamily="34" charset="0"/>
                <a:ea typeface="Calibri" panose="020F0502020204030204" pitchFamily="34" charset="0"/>
                <a:cs typeface="Times New Roman" panose="02020603050405020304" pitchFamily="18" charset="0"/>
              </a:rPr>
              <a:t>Use the following conventions for location codes – this will ensure that they are machine-readable and can be easily searched. </a:t>
            </a: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Specify the relevant Form or Schedule using “F990-PC”, “F990-EZ”, or “SCHED-X”.</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Specify the location on the form using PART-##. Use 01, 02, up to 09 for numbers less than 10. </a:t>
            </a:r>
          </a:p>
          <a:p>
            <a:pPr marL="742950" marR="0" lvl="1" indent="-285750">
              <a:lnSpc>
                <a:spcPct val="107000"/>
              </a:lnSpc>
              <a:spcBef>
                <a:spcPts val="0"/>
              </a:spcBef>
              <a:spcAft>
                <a:spcPts val="0"/>
              </a:spcAft>
              <a:buFont typeface="Courier New" panose="02070309020205020404" pitchFamily="49" charset="0"/>
              <a:buChar char="o"/>
            </a:pPr>
            <a:r>
              <a:rPr lang="en-US" sz="1600" dirty="0">
                <a:latin typeface="Calibri" panose="020F0502020204030204" pitchFamily="34" charset="0"/>
                <a:ea typeface="Calibri" panose="020F0502020204030204" pitchFamily="34" charset="0"/>
                <a:cs typeface="Times New Roman" panose="02020603050405020304" pitchFamily="18" charset="0"/>
              </a:rPr>
              <a:t>Use PART-00 (zero-zero) for any variables that occur in headers or footers, not numbered sections.</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If the form part is split into sections, include as SECTION-X.</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If a line exists, record as LINE-01 or LINE-01A.</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If columns exists, match column names using COL-A, COL-B, etc.</a:t>
            </a:r>
            <a:br>
              <a:rPr lang="en-US" sz="1600" dirty="0">
                <a:latin typeface="Calibri" panose="020F0502020204030204" pitchFamily="34" charset="0"/>
                <a:ea typeface="Calibri" panose="020F0502020204030204" pitchFamily="34" charset="0"/>
                <a:cs typeface="Times New Roman" panose="02020603050405020304" pitchFamily="18" charset="0"/>
              </a:rPr>
            </a:b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600" dirty="0">
                <a:latin typeface="Calibri" panose="020F0502020204030204" pitchFamily="34" charset="0"/>
                <a:ea typeface="Calibri" panose="020F0502020204030204" pitchFamily="34" charset="0"/>
                <a:cs typeface="Times New Roman" panose="02020603050405020304" pitchFamily="18" charset="0"/>
              </a:rPr>
              <a:t>Include enough info to ensure the location code is unique.</a:t>
            </a:r>
          </a:p>
          <a:p>
            <a:endParaRPr lang="en-US" sz="1200" i="1" dirty="0">
              <a:latin typeface="Calibri" panose="020F0502020204030204" pitchFamily="34" charset="0"/>
              <a:ea typeface="Calibri" panose="020F0502020204030204" pitchFamily="34" charset="0"/>
              <a:cs typeface="Times New Roman" panose="02020603050405020304" pitchFamily="18" charset="0"/>
            </a:endParaRPr>
          </a:p>
          <a:p>
            <a:endParaRPr lang="en-US" sz="1200" i="1" dirty="0">
              <a:latin typeface="Calibri" panose="020F0502020204030204" pitchFamily="34" charset="0"/>
              <a:ea typeface="Calibri" panose="020F0502020204030204" pitchFamily="34" charset="0"/>
              <a:cs typeface="Times New Roman" panose="02020603050405020304" pitchFamily="18" charset="0"/>
            </a:endParaRPr>
          </a:p>
          <a:p>
            <a:r>
              <a:rPr lang="en-US" sz="1100" i="1" dirty="0">
                <a:latin typeface="Calibri" panose="020F0502020204030204" pitchFamily="34" charset="0"/>
                <a:ea typeface="Calibri" panose="020F0502020204030204" pitchFamily="34" charset="0"/>
                <a:cs typeface="Times New Roman" panose="02020603050405020304" pitchFamily="18" charset="0"/>
              </a:rPr>
              <a:t>In a couple of instances you may  need to create  section codes, even though they are not explicit on the forms but line numbers reset within a form Part.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3833590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C19EA-F660-4173-B2FB-D4F0959180EC}"/>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6B842DD9-4D03-4D54-A369-9435244ECDB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264856501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8E257C-3AAB-4E36-A474-0231935BB5F9}"/>
              </a:ext>
            </a:extLst>
          </p:cNvPr>
          <p:cNvSpPr>
            <a:spLocks noGrp="1"/>
          </p:cNvSpPr>
          <p:nvPr>
            <p:ph type="title"/>
          </p:nvPr>
        </p:nvSpPr>
        <p:spPr/>
        <p:txBody>
          <a:bodyPr/>
          <a:lstStyle/>
          <a:p>
            <a:r>
              <a:rPr lang="en-US" dirty="0"/>
              <a:t>Why Open Science</a:t>
            </a:r>
          </a:p>
        </p:txBody>
      </p:sp>
      <p:sp>
        <p:nvSpPr>
          <p:cNvPr id="3" name="Content Placeholder 2">
            <a:extLst>
              <a:ext uri="{FF2B5EF4-FFF2-40B4-BE49-F238E27FC236}">
                <a16:creationId xmlns:a16="http://schemas.microsoft.com/office/drawing/2014/main" id="{65E615FD-5C37-4513-969A-C03216FBCE9D}"/>
              </a:ext>
            </a:extLst>
          </p:cNvPr>
          <p:cNvSpPr>
            <a:spLocks noGrp="1"/>
          </p:cNvSpPr>
          <p:nvPr>
            <p:ph idx="1"/>
          </p:nvPr>
        </p:nvSpPr>
        <p:spPr/>
        <p:txBody>
          <a:bodyPr/>
          <a:lstStyle/>
          <a:p>
            <a:r>
              <a:rPr lang="en-US" sz="2400" dirty="0"/>
              <a:t>Errors in Scientific Research</a:t>
            </a:r>
          </a:p>
          <a:p>
            <a:pPr lvl="1"/>
            <a:r>
              <a:rPr lang="en-US" sz="2000" dirty="0" err="1"/>
              <a:t>Rogath</a:t>
            </a:r>
            <a:r>
              <a:rPr lang="en-US" sz="2000" dirty="0"/>
              <a:t> and Reinhardt, Levitt</a:t>
            </a:r>
          </a:p>
          <a:p>
            <a:r>
              <a:rPr lang="en-US" sz="2400" dirty="0"/>
              <a:t>Crisis of reproducibility</a:t>
            </a:r>
          </a:p>
          <a:p>
            <a:pPr lvl="1"/>
            <a:r>
              <a:rPr lang="en-US" sz="2000" dirty="0"/>
              <a:t>P-value hacking</a:t>
            </a:r>
          </a:p>
          <a:p>
            <a:pPr lvl="1"/>
            <a:r>
              <a:rPr lang="en-US" sz="2000" dirty="0"/>
              <a:t>“We had a big party, they have to clean up the mess”</a:t>
            </a:r>
          </a:p>
          <a:p>
            <a:r>
              <a:rPr lang="en-US" sz="2400" dirty="0"/>
              <a:t>Building Blocks</a:t>
            </a:r>
          </a:p>
          <a:p>
            <a:pPr lvl="1"/>
            <a:r>
              <a:rPr lang="en-US" sz="2000" dirty="0"/>
              <a:t>How many solutions to hard problems are sitting in do files on laptops?</a:t>
            </a:r>
          </a:p>
          <a:p>
            <a:pPr lvl="1"/>
            <a:r>
              <a:rPr lang="en-US" sz="2000" dirty="0"/>
              <a:t>Repurpose data, repurpose code</a:t>
            </a:r>
          </a:p>
          <a:p>
            <a:pPr lvl="1"/>
            <a:endParaRPr lang="en-US" dirty="0"/>
          </a:p>
          <a:p>
            <a:pPr lvl="1"/>
            <a:endParaRPr lang="en-US" dirty="0"/>
          </a:p>
          <a:p>
            <a:endParaRPr lang="en-US" dirty="0"/>
          </a:p>
          <a:p>
            <a:endParaRPr lang="en-US" dirty="0"/>
          </a:p>
        </p:txBody>
      </p:sp>
    </p:spTree>
    <p:extLst>
      <p:ext uri="{BB962C8B-B14F-4D97-AF65-F5344CB8AC3E}">
        <p14:creationId xmlns:p14="http://schemas.microsoft.com/office/powerpoint/2010/main" val="512763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940E5-0706-4B59-A52F-CB64A83950C1}"/>
              </a:ext>
            </a:extLst>
          </p:cNvPr>
          <p:cNvSpPr>
            <a:spLocks noGrp="1"/>
          </p:cNvSpPr>
          <p:nvPr>
            <p:ph type="title"/>
          </p:nvPr>
        </p:nvSpPr>
        <p:spPr/>
        <p:txBody>
          <a:bodyPr/>
          <a:lstStyle/>
          <a:p>
            <a:r>
              <a:rPr lang="en-US" dirty="0"/>
              <a:t>Right Time for Open Science</a:t>
            </a:r>
          </a:p>
        </p:txBody>
      </p:sp>
      <p:sp>
        <p:nvSpPr>
          <p:cNvPr id="3" name="Content Placeholder 2">
            <a:extLst>
              <a:ext uri="{FF2B5EF4-FFF2-40B4-BE49-F238E27FC236}">
                <a16:creationId xmlns:a16="http://schemas.microsoft.com/office/drawing/2014/main" id="{B3A04096-8556-4823-8E4F-8A352F728117}"/>
              </a:ext>
            </a:extLst>
          </p:cNvPr>
          <p:cNvSpPr>
            <a:spLocks noGrp="1"/>
          </p:cNvSpPr>
          <p:nvPr>
            <p:ph idx="1"/>
          </p:nvPr>
        </p:nvSpPr>
        <p:spPr/>
        <p:txBody>
          <a:bodyPr/>
          <a:lstStyle/>
          <a:p>
            <a:r>
              <a:rPr lang="en-US" dirty="0"/>
              <a:t>Software</a:t>
            </a:r>
          </a:p>
          <a:p>
            <a:r>
              <a:rPr lang="en-US" dirty="0"/>
              <a:t>Data</a:t>
            </a:r>
          </a:p>
          <a:p>
            <a:pPr lvl="1"/>
            <a:r>
              <a:rPr lang="en-US" dirty="0"/>
              <a:t>Availability is no longer the problem, linking data is challenge</a:t>
            </a:r>
          </a:p>
          <a:p>
            <a:r>
              <a:rPr lang="en-US" dirty="0"/>
              <a:t>Crisis of reproducibility</a:t>
            </a:r>
          </a:p>
          <a:p>
            <a:endParaRPr lang="en-US" dirty="0"/>
          </a:p>
        </p:txBody>
      </p:sp>
    </p:spTree>
    <p:extLst>
      <p:ext uri="{BB962C8B-B14F-4D97-AF65-F5344CB8AC3E}">
        <p14:creationId xmlns:p14="http://schemas.microsoft.com/office/powerpoint/2010/main" val="16703014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DC17A2B-DFA1-4DE4-9250-D1CD223A976D}"/>
              </a:ext>
            </a:extLst>
          </p:cNvPr>
          <p:cNvPicPr>
            <a:picLocks noChangeAspect="1"/>
          </p:cNvPicPr>
          <p:nvPr/>
        </p:nvPicPr>
        <p:blipFill>
          <a:blip r:embed="rId2"/>
          <a:stretch>
            <a:fillRect/>
          </a:stretch>
        </p:blipFill>
        <p:spPr>
          <a:xfrm>
            <a:off x="3509702" y="1986394"/>
            <a:ext cx="4878763" cy="3903784"/>
          </a:xfrm>
          <a:prstGeom prst="rect">
            <a:avLst/>
          </a:prstGeom>
        </p:spPr>
      </p:pic>
      <p:sp>
        <p:nvSpPr>
          <p:cNvPr id="5" name="Title 4">
            <a:extLst>
              <a:ext uri="{FF2B5EF4-FFF2-40B4-BE49-F238E27FC236}">
                <a16:creationId xmlns:a16="http://schemas.microsoft.com/office/drawing/2014/main" id="{1E708D10-3676-4325-B5CB-B7F6C05475DF}"/>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112498066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8E89D5E-1885-4160-AC77-CC471DD1D0DB}"/>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cxnSp>
        <p:nvCxnSpPr>
          <p:cNvPr id="17" name="Straight Connector 16">
            <a:extLst>
              <a:ext uri="{FF2B5EF4-FFF2-40B4-BE49-F238E27FC236}">
                <a16:creationId xmlns:a16="http://schemas.microsoft.com/office/drawing/2014/main" id="{550D2BD1-98F9-412D-905B-3A843EF4078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2971800"/>
            <a:ext cx="0" cy="914400"/>
          </a:xfrm>
          <a:prstGeom prst="line">
            <a:avLst/>
          </a:prstGeom>
          <a:ln w="19050">
            <a:solidFill>
              <a:srgbClr val="FFFFFF">
                <a:alpha val="80000"/>
              </a:srgb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7B7FEEF0-10B2-4C72-B7A9-38ED8C0C844B}"/>
              </a:ext>
            </a:extLst>
          </p:cNvPr>
          <p:cNvSpPr>
            <a:spLocks noGrp="1"/>
          </p:cNvSpPr>
          <p:nvPr>
            <p:ph type="title"/>
          </p:nvPr>
        </p:nvSpPr>
        <p:spPr>
          <a:xfrm>
            <a:off x="943277" y="712269"/>
            <a:ext cx="3370998" cy="3130602"/>
          </a:xfrm>
        </p:spPr>
        <p:txBody>
          <a:bodyPr>
            <a:normAutofit/>
          </a:bodyPr>
          <a:lstStyle/>
          <a:p>
            <a:r>
              <a:rPr lang="en-US" sz="4000" b="1" dirty="0">
                <a:solidFill>
                  <a:schemeClr val="bg1"/>
                </a:solidFill>
              </a:rPr>
              <a:t>Data-driven documents</a:t>
            </a:r>
            <a:br>
              <a:rPr lang="en-US" sz="4000" b="1" dirty="0">
                <a:solidFill>
                  <a:schemeClr val="bg1"/>
                </a:solidFill>
              </a:rPr>
            </a:br>
            <a:br>
              <a:rPr lang="en-US" sz="4000" b="1" dirty="0">
                <a:solidFill>
                  <a:schemeClr val="bg1"/>
                </a:solidFill>
              </a:rPr>
            </a:br>
            <a:br>
              <a:rPr lang="en-US" sz="4000" b="1" dirty="0">
                <a:solidFill>
                  <a:schemeClr val="tx1"/>
                </a:solidFill>
              </a:rPr>
            </a:br>
            <a:r>
              <a:rPr lang="en-US" b="1" dirty="0">
                <a:solidFill>
                  <a:schemeClr val="bg2">
                    <a:lumMod val="90000"/>
                  </a:schemeClr>
                </a:solidFill>
              </a:rPr>
              <a:t>markdown</a:t>
            </a:r>
            <a:endParaRPr lang="en-US" sz="4000" b="1" dirty="0">
              <a:solidFill>
                <a:schemeClr val="bg2">
                  <a:lumMod val="90000"/>
                </a:schemeClr>
              </a:solidFill>
            </a:endParaRPr>
          </a:p>
        </p:txBody>
      </p:sp>
      <p:sp>
        <p:nvSpPr>
          <p:cNvPr id="4" name="Rectangle 3">
            <a:extLst>
              <a:ext uri="{FF2B5EF4-FFF2-40B4-BE49-F238E27FC236}">
                <a16:creationId xmlns:a16="http://schemas.microsoft.com/office/drawing/2014/main" id="{BABB21C8-0093-4FDD-AF9C-07F2AE63FEEB}"/>
              </a:ext>
            </a:extLst>
          </p:cNvPr>
          <p:cNvSpPr/>
          <p:nvPr/>
        </p:nvSpPr>
        <p:spPr>
          <a:xfrm>
            <a:off x="1654504" y="4025502"/>
            <a:ext cx="1776622" cy="940592"/>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7" name="Picture 2" descr="https://cdn0.iconfinder.com/data/icons/octicons/1024/markdown-512.png">
            <a:extLst>
              <a:ext uri="{FF2B5EF4-FFF2-40B4-BE49-F238E27FC236}">
                <a16:creationId xmlns:a16="http://schemas.microsoft.com/office/drawing/2014/main" id="{97EB60EE-4A02-4AB6-8473-8DAE07D02F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06411" y="3429000"/>
            <a:ext cx="2260309" cy="2133598"/>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BFF2C99-E791-4C56-B0DA-66898DA1B033}"/>
              </a:ext>
            </a:extLst>
          </p:cNvPr>
          <p:cNvSpPr txBox="1"/>
          <p:nvPr/>
        </p:nvSpPr>
        <p:spPr>
          <a:xfrm flipH="1">
            <a:off x="6570260" y="978094"/>
            <a:ext cx="5178043" cy="4401205"/>
          </a:xfrm>
          <a:prstGeom prst="rect">
            <a:avLst/>
          </a:prstGeom>
          <a:noFill/>
        </p:spPr>
        <p:txBody>
          <a:bodyPr wrap="square" rtlCol="0">
            <a:spAutoFit/>
          </a:bodyPr>
          <a:lstStyle/>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Reports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3"/>
              </a:rPr>
              <a:t>html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4"/>
              </a:rPr>
              <a:t>pdf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Books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5"/>
              </a:rPr>
              <a:t>link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Presentations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6"/>
              </a:rPr>
              <a:t>link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Tutorial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7"/>
              </a:rPr>
              <a:t>link</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Websites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8"/>
              </a:rPr>
              <a:t>link</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Dashboards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9"/>
              </a:rPr>
              <a:t> link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a:t>
            </a:r>
          </a:p>
          <a:p>
            <a:pPr marL="457200" marR="0" lvl="0" indent="-457200" algn="l" defTabSz="914400" rtl="0" eaLnBrk="1" fontAlgn="auto" latinLnBrk="0" hangingPunct="1">
              <a:lnSpc>
                <a:spcPct val="200000"/>
              </a:lnSpc>
              <a:spcBef>
                <a:spcPts val="0"/>
              </a:spcBef>
              <a:spcAft>
                <a:spcPts val="0"/>
              </a:spcAft>
              <a:buClrTx/>
              <a:buSzTx/>
              <a:buFont typeface="+mj-lt"/>
              <a:buAutoNum type="arabicPeriod"/>
              <a:tabLst/>
              <a:defRPr/>
            </a:pP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Web Apps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10"/>
              </a:rPr>
              <a:t>link</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 </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11"/>
              </a:rPr>
              <a:t>link</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 [ </a:t>
            </a:r>
            <a:r>
              <a:rPr kumimoji="0" lang="en-US" sz="16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hlinkClick r:id="rId12"/>
              </a:rPr>
              <a:t>CDC</a:t>
            </a:r>
            <a:r>
              <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rPr>
              <a:t> ]</a:t>
            </a:r>
            <a:endParaRPr kumimoji="0" lang="en-US" sz="18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19382272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286769-9CA1-48DB-BA26-21546FD8F570}"/>
              </a:ext>
            </a:extLst>
          </p:cNvPr>
          <p:cNvPicPr>
            <a:picLocks noChangeAspect="1"/>
          </p:cNvPicPr>
          <p:nvPr/>
        </p:nvPicPr>
        <p:blipFill rotWithShape="1">
          <a:blip r:embed="rId2"/>
          <a:srcRect r="7520"/>
          <a:stretch/>
        </p:blipFill>
        <p:spPr>
          <a:xfrm>
            <a:off x="682266" y="950649"/>
            <a:ext cx="5004657" cy="5078566"/>
          </a:xfrm>
          <a:prstGeom prst="rect">
            <a:avLst/>
          </a:prstGeom>
        </p:spPr>
      </p:pic>
      <p:pic>
        <p:nvPicPr>
          <p:cNvPr id="3" name="Picture 2">
            <a:extLst>
              <a:ext uri="{FF2B5EF4-FFF2-40B4-BE49-F238E27FC236}">
                <a16:creationId xmlns:a16="http://schemas.microsoft.com/office/drawing/2014/main" id="{9AD35431-D3C6-4E85-82A8-B31DB655A14C}"/>
              </a:ext>
            </a:extLst>
          </p:cNvPr>
          <p:cNvPicPr>
            <a:picLocks noChangeAspect="1"/>
          </p:cNvPicPr>
          <p:nvPr/>
        </p:nvPicPr>
        <p:blipFill>
          <a:blip r:embed="rId3"/>
          <a:stretch>
            <a:fillRect/>
          </a:stretch>
        </p:blipFill>
        <p:spPr>
          <a:xfrm>
            <a:off x="6505078" y="651817"/>
            <a:ext cx="4595044" cy="5676230"/>
          </a:xfrm>
          <a:prstGeom prst="rect">
            <a:avLst/>
          </a:prstGeom>
          <a:ln>
            <a:noFill/>
          </a:ln>
        </p:spPr>
      </p:pic>
      <p:cxnSp>
        <p:nvCxnSpPr>
          <p:cNvPr id="4" name="Straight Arrow Connector 3">
            <a:extLst>
              <a:ext uri="{FF2B5EF4-FFF2-40B4-BE49-F238E27FC236}">
                <a16:creationId xmlns:a16="http://schemas.microsoft.com/office/drawing/2014/main" id="{8C084414-66B6-4DFE-9DF3-F9D0C19AAA29}"/>
              </a:ext>
            </a:extLst>
          </p:cNvPr>
          <p:cNvCxnSpPr/>
          <p:nvPr/>
        </p:nvCxnSpPr>
        <p:spPr>
          <a:xfrm>
            <a:off x="4560162" y="2691968"/>
            <a:ext cx="810491" cy="0"/>
          </a:xfrm>
          <a:prstGeom prst="straightConnector1">
            <a:avLst/>
          </a:prstGeom>
          <a:ln w="2857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 name="TextBox 4">
            <a:extLst>
              <a:ext uri="{FF2B5EF4-FFF2-40B4-BE49-F238E27FC236}">
                <a16:creationId xmlns:a16="http://schemas.microsoft.com/office/drawing/2014/main" id="{166E7A19-92CD-44E4-99D8-B62F0648AE62}"/>
              </a:ext>
            </a:extLst>
          </p:cNvPr>
          <p:cNvSpPr txBox="1"/>
          <p:nvPr/>
        </p:nvSpPr>
        <p:spPr>
          <a:xfrm>
            <a:off x="4554211" y="2322636"/>
            <a:ext cx="81644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1" u="none" strike="noStrike" kern="1200" cap="none" spc="0" normalizeH="0" baseline="0" noProof="0" dirty="0">
                <a:ln>
                  <a:noFill/>
                </a:ln>
                <a:solidFill>
                  <a:prstClr val="black"/>
                </a:solidFill>
                <a:effectLst/>
                <a:uLnTx/>
                <a:uFillTx/>
                <a:latin typeface="Calibri" panose="020F0502020204030204"/>
                <a:ea typeface="+mn-ea"/>
                <a:cs typeface="+mn-cs"/>
              </a:rPr>
              <a:t>render</a:t>
            </a:r>
          </a:p>
        </p:txBody>
      </p:sp>
    </p:spTree>
    <p:extLst>
      <p:ext uri="{BB962C8B-B14F-4D97-AF65-F5344CB8AC3E}">
        <p14:creationId xmlns:p14="http://schemas.microsoft.com/office/powerpoint/2010/main" val="122659271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FC4F82B-79FE-4E77-9D37-285EB85B0DA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661995" y="2091846"/>
            <a:ext cx="6868009" cy="3519814"/>
          </a:xfrm>
          <a:prstGeom prst="rect">
            <a:avLst/>
          </a:prstGeom>
          <a:noFill/>
          <a:ln>
            <a:noFill/>
          </a:ln>
        </p:spPr>
      </p:pic>
      <p:sp>
        <p:nvSpPr>
          <p:cNvPr id="3" name="Title 1">
            <a:extLst>
              <a:ext uri="{FF2B5EF4-FFF2-40B4-BE49-F238E27FC236}">
                <a16:creationId xmlns:a16="http://schemas.microsoft.com/office/drawing/2014/main" id="{F343B240-5202-474C-99DE-5CF945877260}"/>
              </a:ext>
            </a:extLst>
          </p:cNvPr>
          <p:cNvSpPr txBox="1">
            <a:spLocks/>
          </p:cNvSpPr>
          <p:nvPr/>
        </p:nvSpPr>
        <p:spPr>
          <a:xfrm>
            <a:off x="838200" y="333810"/>
            <a:ext cx="10515600" cy="1325563"/>
          </a:xfrm>
          <a:prstGeom prst="rect">
            <a:avLst/>
          </a:prstGeom>
        </p:spPr>
        <p:txBody>
          <a:bodyPr/>
          <a:lstStyle>
            <a:lvl1pPr algn="l" defTabSz="914400" rtl="0" eaLnBrk="1" latinLnBrk="0" hangingPunct="1">
              <a:lnSpc>
                <a:spcPct val="90000"/>
              </a:lnSpc>
              <a:spcBef>
                <a:spcPct val="0"/>
              </a:spcBef>
              <a:buNone/>
              <a:defRPr sz="4400" kern="1200" cap="small" baseline="0">
                <a:solidFill>
                  <a:schemeClr val="tx2">
                    <a:lumMod val="75000"/>
                  </a:schemeClr>
                </a:solidFill>
                <a:latin typeface="Euphemia"/>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400" b="0" i="0" u="none" strike="noStrike" kern="1200" cap="small" spc="0" normalizeH="0" baseline="0" noProof="0" dirty="0">
                <a:ln>
                  <a:noFill/>
                </a:ln>
                <a:solidFill>
                  <a:srgbClr val="44546A">
                    <a:lumMod val="75000"/>
                  </a:srgbClr>
                </a:solidFill>
                <a:effectLst/>
                <a:uLnTx/>
                <a:uFillTx/>
                <a:latin typeface="Euphemia"/>
                <a:ea typeface="+mj-ea"/>
                <a:cs typeface="+mj-cs"/>
              </a:rPr>
              <a:t>Open Government Data Explosion</a:t>
            </a:r>
          </a:p>
        </p:txBody>
      </p:sp>
      <p:sp>
        <p:nvSpPr>
          <p:cNvPr id="4" name="TextBox 3">
            <a:extLst>
              <a:ext uri="{FF2B5EF4-FFF2-40B4-BE49-F238E27FC236}">
                <a16:creationId xmlns:a16="http://schemas.microsoft.com/office/drawing/2014/main" id="{CFFFC56A-68F8-4266-95CC-70FC5CF6CC24}"/>
              </a:ext>
            </a:extLst>
          </p:cNvPr>
          <p:cNvSpPr txBox="1"/>
          <p:nvPr/>
        </p:nvSpPr>
        <p:spPr>
          <a:xfrm>
            <a:off x="4381830" y="5751745"/>
            <a:ext cx="3757760"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C00000"/>
                </a:solidFill>
                <a:effectLst/>
                <a:uLnTx/>
                <a:uFillTx/>
                <a:latin typeface="Calibri"/>
                <a:ea typeface="+mn-ea"/>
                <a:cs typeface="+mn-cs"/>
              </a:rPr>
              <a:t>197,966 DATASETS !!!</a:t>
            </a:r>
          </a:p>
        </p:txBody>
      </p:sp>
    </p:spTree>
    <p:extLst>
      <p:ext uri="{BB962C8B-B14F-4D97-AF65-F5344CB8AC3E}">
        <p14:creationId xmlns:p14="http://schemas.microsoft.com/office/powerpoint/2010/main" val="3874507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652-A5C1-4BA6-9CDC-EF572497F288}"/>
              </a:ext>
            </a:extLst>
          </p:cNvPr>
          <p:cNvSpPr>
            <a:spLocks noGrp="1"/>
          </p:cNvSpPr>
          <p:nvPr>
            <p:ph type="title"/>
          </p:nvPr>
        </p:nvSpPr>
        <p:spPr/>
        <p:txBody>
          <a:bodyPr/>
          <a:lstStyle/>
          <a:p>
            <a:r>
              <a:rPr lang="en-US" dirty="0"/>
              <a:t>Form 990</a:t>
            </a:r>
          </a:p>
        </p:txBody>
      </p:sp>
      <p:sp>
        <p:nvSpPr>
          <p:cNvPr id="3" name="Content Placeholder 2">
            <a:extLst>
              <a:ext uri="{FF2B5EF4-FFF2-40B4-BE49-F238E27FC236}">
                <a16:creationId xmlns:a16="http://schemas.microsoft.com/office/drawing/2014/main" id="{7F38F762-1BFC-473F-B869-23BBE6E75AD6}"/>
              </a:ext>
            </a:extLst>
          </p:cNvPr>
          <p:cNvSpPr>
            <a:spLocks noGrp="1"/>
          </p:cNvSpPr>
          <p:nvPr>
            <p:ph idx="1"/>
          </p:nvPr>
        </p:nvSpPr>
        <p:spPr>
          <a:xfrm>
            <a:off x="950934" y="1690688"/>
            <a:ext cx="10515600" cy="4351338"/>
          </a:xfrm>
        </p:spPr>
        <p:txBody>
          <a:bodyPr>
            <a:normAutofit lnSpcReduction="10000"/>
          </a:bodyPr>
          <a:lstStyle/>
          <a:p>
            <a:r>
              <a:rPr lang="en-US" dirty="0"/>
              <a:t>Nonprofits can file three versions:</a:t>
            </a:r>
            <a:br>
              <a:rPr lang="en-US" dirty="0"/>
            </a:br>
            <a:endParaRPr lang="en-US" dirty="0"/>
          </a:p>
          <a:p>
            <a:pPr lvl="1"/>
            <a:r>
              <a:rPr lang="en-US" dirty="0"/>
              <a:t>Form</a:t>
            </a:r>
            <a:r>
              <a:rPr lang="en-US" b="1" dirty="0"/>
              <a:t> 990 </a:t>
            </a:r>
            <a:br>
              <a:rPr lang="en-US" dirty="0"/>
            </a:br>
            <a:endParaRPr lang="en-US" dirty="0"/>
          </a:p>
          <a:p>
            <a:pPr lvl="1"/>
            <a:r>
              <a:rPr lang="en-US" dirty="0"/>
              <a:t>Form </a:t>
            </a:r>
            <a:r>
              <a:rPr lang="en-US" b="1" dirty="0"/>
              <a:t>990-EZ </a:t>
            </a:r>
            <a:br>
              <a:rPr lang="en-US" dirty="0"/>
            </a:br>
            <a:endParaRPr lang="en-US" dirty="0"/>
          </a:p>
          <a:p>
            <a:pPr lvl="2"/>
            <a:r>
              <a:rPr lang="en-US" dirty="0"/>
              <a:t>Revenues less than $200,000 and assets less than $500,000</a:t>
            </a:r>
            <a:br>
              <a:rPr lang="en-US" dirty="0"/>
            </a:br>
            <a:endParaRPr lang="en-US" dirty="0"/>
          </a:p>
          <a:p>
            <a:pPr lvl="1"/>
            <a:r>
              <a:rPr lang="en-US" dirty="0"/>
              <a:t>Form </a:t>
            </a:r>
            <a:r>
              <a:rPr lang="en-US" b="1" dirty="0"/>
              <a:t>990-N</a:t>
            </a:r>
            <a:r>
              <a:rPr lang="en-US" dirty="0"/>
              <a:t> (e-Postcard)</a:t>
            </a:r>
            <a:br>
              <a:rPr lang="en-US" dirty="0"/>
            </a:br>
            <a:endParaRPr lang="en-US" dirty="0"/>
          </a:p>
          <a:p>
            <a:pPr lvl="2"/>
            <a:r>
              <a:rPr lang="en-US" dirty="0"/>
              <a:t>Revenues less than $50,000</a:t>
            </a:r>
          </a:p>
          <a:p>
            <a:endParaRPr lang="en-US" dirty="0"/>
          </a:p>
          <a:p>
            <a:r>
              <a:rPr lang="en-US" dirty="0"/>
              <a:t>Foundations: 990-PF</a:t>
            </a:r>
            <a:br>
              <a:rPr lang="en-US" dirty="0"/>
            </a:br>
            <a:endParaRPr lang="en-US" dirty="0"/>
          </a:p>
          <a:p>
            <a:r>
              <a:rPr lang="en-US" dirty="0"/>
              <a:t>Churches – optional</a:t>
            </a:r>
          </a:p>
        </p:txBody>
      </p:sp>
    </p:spTree>
    <p:extLst>
      <p:ext uri="{BB962C8B-B14F-4D97-AF65-F5344CB8AC3E}">
        <p14:creationId xmlns:p14="http://schemas.microsoft.com/office/powerpoint/2010/main" val="201922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46B652-A5C1-4BA6-9CDC-EF572497F288}"/>
              </a:ext>
            </a:extLst>
          </p:cNvPr>
          <p:cNvSpPr>
            <a:spLocks noGrp="1"/>
          </p:cNvSpPr>
          <p:nvPr>
            <p:ph type="title"/>
          </p:nvPr>
        </p:nvSpPr>
        <p:spPr/>
        <p:txBody>
          <a:bodyPr/>
          <a:lstStyle/>
          <a:p>
            <a:r>
              <a:rPr lang="en-US" dirty="0"/>
              <a:t>Use of 990 Data for Scholarship</a:t>
            </a:r>
          </a:p>
        </p:txBody>
      </p:sp>
      <p:sp>
        <p:nvSpPr>
          <p:cNvPr id="3" name="Content Placeholder 2">
            <a:extLst>
              <a:ext uri="{FF2B5EF4-FFF2-40B4-BE49-F238E27FC236}">
                <a16:creationId xmlns:a16="http://schemas.microsoft.com/office/drawing/2014/main" id="{7F38F762-1BFC-473F-B869-23BBE6E75AD6}"/>
              </a:ext>
            </a:extLst>
          </p:cNvPr>
          <p:cNvSpPr>
            <a:spLocks noGrp="1"/>
          </p:cNvSpPr>
          <p:nvPr>
            <p:ph idx="1"/>
          </p:nvPr>
        </p:nvSpPr>
        <p:spPr/>
        <p:txBody>
          <a:bodyPr/>
          <a:lstStyle/>
          <a:p>
            <a:r>
              <a:rPr lang="en-US" dirty="0"/>
              <a:t>National Center for Charitable Statistics was established in 1982</a:t>
            </a:r>
            <a:br>
              <a:rPr lang="en-US" dirty="0"/>
            </a:br>
            <a:endParaRPr lang="en-US" dirty="0"/>
          </a:p>
          <a:p>
            <a:r>
              <a:rPr lang="en-US" dirty="0"/>
              <a:t>Joined the Center for Nonprofits and Philanthropy at the Urban Institute in 1996</a:t>
            </a:r>
            <a:br>
              <a:rPr lang="en-US" dirty="0"/>
            </a:br>
            <a:endParaRPr lang="en-US" dirty="0"/>
          </a:p>
          <a:p>
            <a:r>
              <a:rPr lang="en-US" dirty="0"/>
              <a:t>In a partnership with the IRS, they receive raw data files and have created the Core and Core Trend data files covering 1989 to 2015</a:t>
            </a:r>
          </a:p>
          <a:p>
            <a:endParaRPr lang="en-US" dirty="0"/>
          </a:p>
          <a:p>
            <a:r>
              <a:rPr lang="en-US" dirty="0"/>
              <a:t>Limited to financial variables, augmented with NTEE codes and geographic variables</a:t>
            </a:r>
          </a:p>
        </p:txBody>
      </p:sp>
    </p:spTree>
    <p:extLst>
      <p:ext uri="{BB962C8B-B14F-4D97-AF65-F5344CB8AC3E}">
        <p14:creationId xmlns:p14="http://schemas.microsoft.com/office/powerpoint/2010/main" val="29984953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cxnSp>
        <p:nvCxnSpPr>
          <p:cNvPr id="10"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The IRS 990 </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E-Filer Data</a:t>
            </a:r>
          </a:p>
        </p:txBody>
      </p:sp>
      <p:sp>
        <p:nvSpPr>
          <p:cNvPr id="6" name="Content Placeholder 2">
            <a:extLst>
              <a:ext uri="{FF2B5EF4-FFF2-40B4-BE49-F238E27FC236}">
                <a16:creationId xmlns:a16="http://schemas.microsoft.com/office/drawing/2014/main" id="{A6C6A5ED-DBE7-4EFB-9B20-80349216E49C}"/>
              </a:ext>
            </a:extLst>
          </p:cNvPr>
          <p:cNvSpPr txBox="1">
            <a:spLocks/>
          </p:cNvSpPr>
          <p:nvPr/>
        </p:nvSpPr>
        <p:spPr>
          <a:xfrm>
            <a:off x="5381262" y="2057772"/>
            <a:ext cx="6190274" cy="4351338"/>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a:ea typeface="+mn-ea"/>
                <a:cs typeface="+mn-cs"/>
              </a:rPr>
              <a:t>2010:  The IRS began accepting electronic 990 submissions</a:t>
            </a:r>
            <a:br>
              <a:rPr kumimoji="0" lang="en-US" sz="2400" b="0" i="0" u="none" strike="noStrike" kern="1200" cap="none" spc="0" normalizeH="0" baseline="0" noProof="0" dirty="0">
                <a:ln>
                  <a:noFill/>
                </a:ln>
                <a:solidFill>
                  <a:prstClr val="black"/>
                </a:solidFill>
                <a:effectLst/>
                <a:uLnTx/>
                <a:uFillTx/>
                <a:latin typeface="Calibri Light"/>
                <a:ea typeface="+mn-ea"/>
                <a:cs typeface="+mn-cs"/>
              </a:rPr>
            </a:b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a:ea typeface="+mn-ea"/>
                <a:cs typeface="+mn-cs"/>
              </a:rPr>
              <a:t>2015: Lawsuit regarding FOIA Requests</a:t>
            </a:r>
            <a:br>
              <a:rPr kumimoji="0" lang="en-US" sz="2400" b="0" i="0" u="none" strike="noStrike" kern="1200" cap="none" spc="0" normalizeH="0" baseline="0" noProof="0" dirty="0">
                <a:ln>
                  <a:noFill/>
                </a:ln>
                <a:solidFill>
                  <a:prstClr val="black"/>
                </a:solidFill>
                <a:effectLst/>
                <a:uLnTx/>
                <a:uFillTx/>
                <a:latin typeface="Calibri Light"/>
                <a:ea typeface="+mn-ea"/>
                <a:cs typeface="+mn-cs"/>
              </a:rPr>
            </a:br>
            <a:endParaRPr kumimoji="0" lang="en-US" sz="2400" b="0" i="0" u="none" strike="noStrike" kern="1200" cap="none" spc="0" normalizeH="0" baseline="0" noProof="0" dirty="0">
              <a:ln>
                <a:noFill/>
              </a:ln>
              <a:solidFill>
                <a:prstClr val="black"/>
              </a:solidFill>
              <a:effectLst/>
              <a:uLnTx/>
              <a:uFillTx/>
              <a:latin typeface="Calibri Light"/>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prstClr val="black"/>
                </a:solidFill>
                <a:effectLst/>
                <a:uLnTx/>
                <a:uFillTx/>
                <a:latin typeface="Calibri Light"/>
                <a:ea typeface="+mn-ea"/>
                <a:cs typeface="+mn-cs"/>
              </a:rPr>
              <a:t>2016: E-file data was released in as XML files on AWS</a:t>
            </a:r>
          </a:p>
        </p:txBody>
      </p:sp>
      <p:sp>
        <p:nvSpPr>
          <p:cNvPr id="4" name="Slide Number Placeholder 3">
            <a:extLst>
              <a:ext uri="{FF2B5EF4-FFF2-40B4-BE49-F238E27FC236}">
                <a16:creationId xmlns:a16="http://schemas.microsoft.com/office/drawing/2014/main" id="{A9D2E979-E739-4D36-8917-CEFE6EC15C01}"/>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A8A6847-FF54-4997-9E64-663FA8B5A75E}"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4063547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pic>
        <p:nvPicPr>
          <p:cNvPr id="3" name="Picture 2" descr="A screenshot of a social media post&#10;&#10;Description generated with very high confidence">
            <a:hlinkClick r:id="rId2"/>
          </p:cNvPr>
          <p:cNvPicPr>
            <a:picLocks noChangeAspect="1"/>
          </p:cNvPicPr>
          <p:nvPr/>
        </p:nvPicPr>
        <p:blipFill>
          <a:blip r:embed="rId3"/>
          <a:stretch>
            <a:fillRect/>
          </a:stretch>
        </p:blipFill>
        <p:spPr>
          <a:xfrm>
            <a:off x="5153822" y="901664"/>
            <a:ext cx="6553545" cy="5062613"/>
          </a:xfrm>
          <a:prstGeom prst="rect">
            <a:avLst/>
          </a:prstGeom>
        </p:spPr>
      </p:pic>
      <p:sp>
        <p:nvSpPr>
          <p:cNvPr id="11" name="Rectangle 7">
            <a:extLst>
              <a:ext uri="{FF2B5EF4-FFF2-40B4-BE49-F238E27FC236}">
                <a16:creationId xmlns:a16="http://schemas.microsoft.com/office/drawing/2014/main" id="{AB45A142-4255-493C-8284-5D566C121B1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336884" y="321177"/>
            <a:ext cx="4332307" cy="6179552"/>
          </a:xfrm>
          <a:prstGeom prst="rect">
            <a:avLst/>
          </a:prstGeom>
          <a:solidFill>
            <a:schemeClr val="tx1">
              <a:lumMod val="75000"/>
              <a:lumOff val="25000"/>
            </a:schemeClr>
          </a:solidFill>
          <a:ln w="127000" cap="sq" cmpd="thinThick">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a:extLst>
              <a:ext uri="{FF2B5EF4-FFF2-40B4-BE49-F238E27FC236}">
                <a16:creationId xmlns:a16="http://schemas.microsoft.com/office/drawing/2014/main" id="{38FB9660-F42F-4313-BBC4-47C007FE484C}"/>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1126" y="3910267"/>
            <a:ext cx="2586790" cy="0"/>
          </a:xfrm>
          <a:prstGeom prst="line">
            <a:avLst/>
          </a:prstGeom>
          <a:ln w="22225">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74237" y="914400"/>
            <a:ext cx="3657600" cy="2887579"/>
          </a:xfrm>
        </p:spPr>
        <p:txBody>
          <a:bodyPr vert="horz" lIns="91440" tIns="45720" rIns="91440" bIns="45720" rtlCol="0" anchor="b">
            <a:normAutofit/>
          </a:bodyPr>
          <a:lstStyle/>
          <a:p>
            <a:pPr algn="ctr"/>
            <a:r>
              <a:rPr lang="en-US" sz="4800" kern="1200" dirty="0">
                <a:solidFill>
                  <a:schemeClr val="bg1"/>
                </a:solidFill>
                <a:latin typeface="+mj-lt"/>
                <a:ea typeface="+mj-ea"/>
                <a:cs typeface="+mj-cs"/>
              </a:rPr>
              <a:t>The IRS 990 </a:t>
            </a:r>
            <a:br>
              <a:rPr lang="en-US" sz="4800" kern="1200" dirty="0">
                <a:solidFill>
                  <a:schemeClr val="bg1"/>
                </a:solidFill>
                <a:latin typeface="+mj-lt"/>
                <a:ea typeface="+mj-ea"/>
                <a:cs typeface="+mj-cs"/>
              </a:rPr>
            </a:br>
            <a:r>
              <a:rPr lang="en-US" sz="4800" kern="1200" dirty="0">
                <a:solidFill>
                  <a:schemeClr val="bg1"/>
                </a:solidFill>
                <a:latin typeface="+mj-lt"/>
                <a:ea typeface="+mj-ea"/>
                <a:cs typeface="+mj-cs"/>
              </a:rPr>
              <a:t>E-Filer Data</a:t>
            </a:r>
          </a:p>
        </p:txBody>
      </p:sp>
    </p:spTree>
    <p:extLst>
      <p:ext uri="{BB962C8B-B14F-4D97-AF65-F5344CB8AC3E}">
        <p14:creationId xmlns:p14="http://schemas.microsoft.com/office/powerpoint/2010/main" val="36080738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lstStyle/>
          <a:p>
            <a:r>
              <a:rPr lang="en-US" dirty="0"/>
              <a:t>XML Documents</a:t>
            </a:r>
          </a:p>
        </p:txBody>
      </p:sp>
      <p:pic>
        <p:nvPicPr>
          <p:cNvPr id="5" name="Picture 4"/>
          <p:cNvPicPr>
            <a:picLocks noChangeAspect="1"/>
          </p:cNvPicPr>
          <p:nvPr/>
        </p:nvPicPr>
        <p:blipFill>
          <a:blip r:embed="rId2"/>
          <a:stretch>
            <a:fillRect/>
          </a:stretch>
        </p:blipFill>
        <p:spPr>
          <a:xfrm>
            <a:off x="938310" y="1536394"/>
            <a:ext cx="8271005" cy="4669824"/>
          </a:xfrm>
          <a:prstGeom prst="rect">
            <a:avLst/>
          </a:prstGeom>
        </p:spPr>
      </p:pic>
    </p:spTree>
    <p:extLst>
      <p:ext uri="{BB962C8B-B14F-4D97-AF65-F5344CB8AC3E}">
        <p14:creationId xmlns:p14="http://schemas.microsoft.com/office/powerpoint/2010/main" val="19119822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9378</TotalTime>
  <Words>1136</Words>
  <Application>Microsoft Office PowerPoint</Application>
  <PresentationFormat>Widescreen</PresentationFormat>
  <Paragraphs>243</Paragraphs>
  <Slides>49</Slides>
  <Notes>1</Notes>
  <HiddenSlides>2</HiddenSlides>
  <MMClips>0</MMClips>
  <ScaleCrop>false</ScaleCrop>
  <HeadingPairs>
    <vt:vector size="6" baseType="variant">
      <vt:variant>
        <vt:lpstr>Fonts Used</vt:lpstr>
      </vt:variant>
      <vt:variant>
        <vt:i4>11</vt:i4>
      </vt:variant>
      <vt:variant>
        <vt:lpstr>Theme</vt:lpstr>
      </vt:variant>
      <vt:variant>
        <vt:i4>4</vt:i4>
      </vt:variant>
      <vt:variant>
        <vt:lpstr>Slide Titles</vt:lpstr>
      </vt:variant>
      <vt:variant>
        <vt:i4>49</vt:i4>
      </vt:variant>
    </vt:vector>
  </HeadingPairs>
  <TitlesOfParts>
    <vt:vector size="64" baseType="lpstr">
      <vt:lpstr>Arial</vt:lpstr>
      <vt:lpstr>Calibri</vt:lpstr>
      <vt:lpstr>Calibri Light</vt:lpstr>
      <vt:lpstr>Century Gothic</vt:lpstr>
      <vt:lpstr>Courier New</vt:lpstr>
      <vt:lpstr>Euphemia</vt:lpstr>
      <vt:lpstr>Helvetica Neue</vt:lpstr>
      <vt:lpstr>inherit</vt:lpstr>
      <vt:lpstr>Symbol</vt:lpstr>
      <vt:lpstr>Times New Roman</vt:lpstr>
      <vt:lpstr>Wingdings</vt:lpstr>
      <vt:lpstr>Office Theme</vt:lpstr>
      <vt:lpstr>1_Office Theme</vt:lpstr>
      <vt:lpstr>2_Office Theme</vt:lpstr>
      <vt:lpstr>3_Office Theme</vt:lpstr>
      <vt:lpstr>Nonprofit  Open Data Collective</vt:lpstr>
      <vt:lpstr>History of the form 990</vt:lpstr>
      <vt:lpstr>Form 990</vt:lpstr>
      <vt:lpstr>schedules</vt:lpstr>
      <vt:lpstr>Form 990</vt:lpstr>
      <vt:lpstr>Use of 990 Data for Scholarship</vt:lpstr>
      <vt:lpstr>The IRS 990  E-Filer Data</vt:lpstr>
      <vt:lpstr>The IRS 990  E-Filer Data</vt:lpstr>
      <vt:lpstr>XML Documents</vt:lpstr>
      <vt:lpstr>academics, aspen institute, charity navigator, guidestar, chronicle of philanthropy, pro publica</vt:lpstr>
      <vt:lpstr>PowerPoint Presentation</vt:lpstr>
      <vt:lpstr>PowerPoint Presentation</vt:lpstr>
      <vt:lpstr>PowerPoint Presentation</vt:lpstr>
      <vt:lpstr>PowerPoint Presentation</vt:lpstr>
      <vt:lpstr>XPATHs</vt:lpstr>
      <vt:lpstr>EXAMPLE USE: Current Year Program Service Revenue</vt:lpstr>
      <vt:lpstr>PowerPoint Presentation</vt:lpstr>
      <vt:lpstr>Opportunities</vt:lpstr>
      <vt:lpstr>PowerPoint Presentation</vt:lpstr>
      <vt:lpstr>PowerPoint Presentation</vt:lpstr>
      <vt:lpstr>PowerPoint Presentation</vt:lpstr>
      <vt:lpstr>PowerPoint Presentation</vt:lpstr>
      <vt:lpstr>PowerPoint Presentation</vt:lpstr>
      <vt:lpstr>Moving Forward</vt:lpstr>
      <vt:lpstr>Master Plan:</vt:lpstr>
      <vt:lpstr>Additional open data assets for the nonprofit sector:</vt:lpstr>
      <vt:lpstr>Development and Cleaning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Good Sign</vt:lpstr>
      <vt:lpstr>Bad Sign</vt:lpstr>
      <vt:lpstr>Good Sign</vt:lpstr>
      <vt:lpstr>Step 3: Update Metadata in the Master Concordance File</vt:lpstr>
      <vt:lpstr>Variable “Descriptions”</vt:lpstr>
      <vt:lpstr>PowerPoint Presentation</vt:lpstr>
      <vt:lpstr>PowerPoint Presentation</vt:lpstr>
      <vt:lpstr>PowerPoint Presentation</vt:lpstr>
      <vt:lpstr>PowerPoint Presentation</vt:lpstr>
      <vt:lpstr>Why Open Science</vt:lpstr>
      <vt:lpstr>Right Time for Open Science</vt:lpstr>
      <vt:lpstr>PowerPoint Presentation</vt:lpstr>
      <vt:lpstr>Data-driven documents   markdown</vt:lpstr>
      <vt:lpstr>PowerPoint Presentation</vt:lpstr>
      <vt:lpstr>PowerPoint Presentation</vt:lpstr>
    </vt:vector>
  </TitlesOfParts>
  <Company>Syracuse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Cross-Sector Collaboration and Urban Revitalization  in Buffalo, NY</dc:title>
  <dc:creator>Jesse D Lecy</dc:creator>
  <cp:lastModifiedBy>Jesse Lecy</cp:lastModifiedBy>
  <cp:revision>57</cp:revision>
  <dcterms:created xsi:type="dcterms:W3CDTF">2017-04-10T17:31:16Z</dcterms:created>
  <dcterms:modified xsi:type="dcterms:W3CDTF">2018-12-27T20:56:36Z</dcterms:modified>
</cp:coreProperties>
</file>